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4.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5.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1" r:id="rId6"/>
    <p:sldMasterId id="2147484187" r:id="rId7"/>
    <p:sldMasterId id="2147484198" r:id="rId8"/>
    <p:sldMasterId id="2147484209" r:id="rId9"/>
  </p:sldMasterIdLst>
  <p:notesMasterIdLst>
    <p:notesMasterId r:id="rId51"/>
  </p:notesMasterIdLst>
  <p:handoutMasterIdLst>
    <p:handoutMasterId r:id="rId52"/>
  </p:handoutMasterIdLst>
  <p:sldIdLst>
    <p:sldId id="691" r:id="rId10"/>
    <p:sldId id="695" r:id="rId11"/>
    <p:sldId id="692" r:id="rId12"/>
    <p:sldId id="693" r:id="rId13"/>
    <p:sldId id="656" r:id="rId14"/>
    <p:sldId id="712" r:id="rId15"/>
    <p:sldId id="657" r:id="rId16"/>
    <p:sldId id="664" r:id="rId17"/>
    <p:sldId id="666" r:id="rId18"/>
    <p:sldId id="660" r:id="rId19"/>
    <p:sldId id="663" r:id="rId20"/>
    <p:sldId id="667" r:id="rId21"/>
    <p:sldId id="704" r:id="rId22"/>
    <p:sldId id="669" r:id="rId23"/>
    <p:sldId id="670" r:id="rId24"/>
    <p:sldId id="671" r:id="rId25"/>
    <p:sldId id="662" r:id="rId26"/>
    <p:sldId id="676" r:id="rId27"/>
    <p:sldId id="673" r:id="rId28"/>
    <p:sldId id="702" r:id="rId29"/>
    <p:sldId id="677" r:id="rId30"/>
    <p:sldId id="678" r:id="rId31"/>
    <p:sldId id="679" r:id="rId32"/>
    <p:sldId id="674" r:id="rId33"/>
    <p:sldId id="711" r:id="rId34"/>
    <p:sldId id="701" r:id="rId35"/>
    <p:sldId id="672" r:id="rId36"/>
    <p:sldId id="682" r:id="rId37"/>
    <p:sldId id="683" r:id="rId38"/>
    <p:sldId id="684" r:id="rId39"/>
    <p:sldId id="688" r:id="rId40"/>
    <p:sldId id="685" r:id="rId41"/>
    <p:sldId id="686" r:id="rId42"/>
    <p:sldId id="700" r:id="rId43"/>
    <p:sldId id="703" r:id="rId44"/>
    <p:sldId id="709" r:id="rId45"/>
    <p:sldId id="710" r:id="rId46"/>
    <p:sldId id="694" r:id="rId47"/>
    <p:sldId id="713" r:id="rId48"/>
    <p:sldId id="714" r:id="rId49"/>
    <p:sldId id="715" r:id="rId50"/>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AA3CBB5A-4D3B-8149-B3B7-BBF060E04CAD}">
          <p14:sldIdLst>
            <p14:sldId id="691"/>
            <p14:sldId id="695"/>
            <p14:sldId id="692"/>
            <p14:sldId id="693"/>
            <p14:sldId id="656"/>
            <p14:sldId id="712"/>
          </p14:sldIdLst>
        </p14:section>
        <p14:section name="intro" id="{B2DEA07C-BDEC-9D4A-9789-531D859D3CDB}">
          <p14:sldIdLst>
            <p14:sldId id="657"/>
            <p14:sldId id="664"/>
            <p14:sldId id="666"/>
          </p14:sldIdLst>
        </p14:section>
        <p14:section name="oneonte-api" id="{00D9E05E-0DE3-8245-8D6A-595C467D10AC}">
          <p14:sldIdLst>
            <p14:sldId id="660"/>
            <p14:sldId id="663"/>
            <p14:sldId id="667"/>
            <p14:sldId id="704"/>
            <p14:sldId id="669"/>
          </p14:sldIdLst>
        </p14:section>
        <p14:section name="getting-started" id="{F50105DE-751B-5F47-B335-3DAF303396F3}">
          <p14:sldIdLst>
            <p14:sldId id="670"/>
            <p14:sldId id="671"/>
            <p14:sldId id="662"/>
            <p14:sldId id="676"/>
            <p14:sldId id="673"/>
            <p14:sldId id="702"/>
            <p14:sldId id="677"/>
            <p14:sldId id="678"/>
            <p14:sldId id="679"/>
            <p14:sldId id="674"/>
            <p14:sldId id="711"/>
            <p14:sldId id="701"/>
          </p14:sldIdLst>
        </p14:section>
        <p14:section name="content-capture" id="{5A7D9BD9-74CF-B449-AE27-2BE728132AF2}">
          <p14:sldIdLst>
            <p14:sldId id="672"/>
            <p14:sldId id="682"/>
            <p14:sldId id="683"/>
            <p14:sldId id="684"/>
            <p14:sldId id="688"/>
            <p14:sldId id="685"/>
            <p14:sldId id="686"/>
            <p14:sldId id="700"/>
            <p14:sldId id="703"/>
          </p14:sldIdLst>
        </p14:section>
        <p14:section name="outro" id="{AD00310B-F683-624C-8D46-66796475E732}">
          <p14:sldIdLst>
            <p14:sldId id="709"/>
            <p14:sldId id="710"/>
            <p14:sldId id="694"/>
            <p14:sldId id="713"/>
            <p14:sldId id="714"/>
            <p14:sldId id="715"/>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2D82FF"/>
    <a:srgbClr val="0088EE"/>
    <a:srgbClr val="0042AC"/>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86" autoAdjust="0"/>
    <p:restoredTop sz="86472" autoAdjust="0"/>
  </p:normalViewPr>
  <p:slideViewPr>
    <p:cSldViewPr snapToGrid="0">
      <p:cViewPr varScale="1">
        <p:scale>
          <a:sx n="111" d="100"/>
          <a:sy n="111" d="100"/>
        </p:scale>
        <p:origin x="2611" y="62"/>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outlineViewPr>
    <p:cViewPr>
      <p:scale>
        <a:sx n="33" d="100"/>
        <a:sy n="33" d="100"/>
      </p:scale>
      <p:origin x="0" y="-13133"/>
    </p:cViewPr>
  </p:outlineViewPr>
  <p:notesTextViewPr>
    <p:cViewPr>
      <p:scale>
        <a:sx n="100" d="100"/>
        <a:sy n="100" d="100"/>
      </p:scale>
      <p:origin x="0" y="0"/>
    </p:cViewPr>
  </p:notesTextViewPr>
  <p:sorterViewPr>
    <p:cViewPr varScale="1">
      <p:scale>
        <a:sx n="1" d="1"/>
        <a:sy n="1" d="1"/>
      </p:scale>
      <p:origin x="0" y="-5916"/>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slide" Target="slides/slide30.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slide" Target="slides/slide33.xml"/><Relationship Id="rId47" Type="http://schemas.openxmlformats.org/officeDocument/2006/relationships/slide" Target="slides/slide38.xml"/><Relationship Id="rId50" Type="http://schemas.openxmlformats.org/officeDocument/2006/relationships/slide" Target="slides/slide41.xml"/><Relationship Id="rId55"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slide" Target="slides/slide29.xml"/><Relationship Id="rId46" Type="http://schemas.openxmlformats.org/officeDocument/2006/relationships/slide" Target="slides/slide37.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slide" Target="slides/slide32.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slide" Target="slides/slide31.xml"/><Relationship Id="rId45" Type="http://schemas.openxmlformats.org/officeDocument/2006/relationships/slide" Target="slides/slide36.xml"/><Relationship Id="rId53"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49" Type="http://schemas.openxmlformats.org/officeDocument/2006/relationships/slide" Target="slides/slide40.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slide" Target="slides/slide35.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slide" Target="slides/slide34.xml"/><Relationship Id="rId48" Type="http://schemas.openxmlformats.org/officeDocument/2006/relationships/slide" Target="slides/slide39.xml"/><Relationship Id="rId56" Type="http://schemas.openxmlformats.org/officeDocument/2006/relationships/tableStyles" Target="tableStyles.xml"/><Relationship Id="rId8" Type="http://schemas.openxmlformats.org/officeDocument/2006/relationships/slideMaster" Target="slideMasters/slideMaster5.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12/7/2015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jp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3.png>
</file>

<file path=ppt/media/image32.png>
</file>

<file path=ppt/media/image3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12/7/2015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8718585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err="1" smtClean="0">
                <a:solidFill>
                  <a:schemeClr val="tx1"/>
                </a:solidFill>
                <a:effectLst/>
                <a:latin typeface="Segoe UI Light" pitchFamily="34" charset="0"/>
                <a:ea typeface="+mn-ea"/>
                <a:cs typeface="+mn-cs"/>
              </a:rPr>
              <a:t>var</a:t>
            </a:r>
            <a:r>
              <a:rPr lang="en-US" dirty="0" smtClean="0"/>
              <a:t> </a:t>
            </a:r>
            <a:r>
              <a:rPr lang="en-US" dirty="0" err="1" smtClean="0"/>
              <a:t>href</a:t>
            </a:r>
            <a:r>
              <a:rPr lang="en-US" dirty="0" smtClean="0"/>
              <a:t> = </a:t>
            </a:r>
            <a:r>
              <a:rPr lang="en-US" sz="900" kern="1200" dirty="0" smtClean="0">
                <a:solidFill>
                  <a:schemeClr val="tx1"/>
                </a:solidFill>
                <a:effectLst/>
                <a:latin typeface="Segoe UI Light" pitchFamily="34" charset="0"/>
                <a:ea typeface="+mn-ea"/>
                <a:cs typeface="+mn-cs"/>
              </a:rPr>
              <a:t>"https://www.onenote.com/clipper/save"</a:t>
            </a:r>
            <a:r>
              <a:rPr lang="en-US" dirty="0" smtClean="0"/>
              <a:t> +  </a:t>
            </a:r>
            <a:r>
              <a:rPr lang="en-US" sz="900" kern="1200" dirty="0" smtClean="0">
                <a:solidFill>
                  <a:schemeClr val="tx1"/>
                </a:solidFill>
                <a:effectLst/>
                <a:latin typeface="Segoe UI Light" pitchFamily="34" charset="0"/>
                <a:ea typeface="+mn-ea"/>
                <a:cs typeface="+mn-cs"/>
              </a:rPr>
              <a:t>"?</a:t>
            </a:r>
            <a:r>
              <a:rPr lang="en-US" sz="900" kern="1200" dirty="0" err="1" smtClean="0">
                <a:solidFill>
                  <a:schemeClr val="tx1"/>
                </a:solidFill>
                <a:effectLst/>
                <a:latin typeface="Segoe UI Light" pitchFamily="34" charset="0"/>
                <a:ea typeface="+mn-ea"/>
                <a:cs typeface="+mn-cs"/>
              </a:rPr>
              <a:t>sourceUrl</a:t>
            </a:r>
            <a:r>
              <a:rPr lang="en-US" sz="900" kern="1200" dirty="0" smtClean="0">
                <a:solidFill>
                  <a:schemeClr val="tx1"/>
                </a:solidFill>
                <a:effectLst/>
                <a:latin typeface="Segoe UI Light" pitchFamily="34" charset="0"/>
                <a:ea typeface="+mn-ea"/>
                <a:cs typeface="+mn-cs"/>
              </a:rPr>
              <a:t>="</a:t>
            </a:r>
            <a:r>
              <a:rPr lang="en-US" dirty="0" smtClean="0"/>
              <a:t> + </a:t>
            </a:r>
            <a:r>
              <a:rPr lang="en-US" dirty="0" err="1" smtClean="0"/>
              <a:t>url</a:t>
            </a:r>
            <a:r>
              <a:rPr lang="en-US" dirty="0" smtClean="0"/>
              <a:t> +  </a:t>
            </a:r>
            <a:r>
              <a:rPr lang="en-US" sz="900" kern="1200" dirty="0" smtClean="0">
                <a:solidFill>
                  <a:schemeClr val="tx1"/>
                </a:solidFill>
                <a:effectLst/>
                <a:latin typeface="Segoe UI Light" pitchFamily="34" charset="0"/>
                <a:ea typeface="+mn-ea"/>
                <a:cs typeface="+mn-cs"/>
              </a:rPr>
              <a:t>"&amp;</a:t>
            </a:r>
            <a:r>
              <a:rPr lang="en-US" sz="900" kern="1200" dirty="0" err="1" smtClean="0">
                <a:solidFill>
                  <a:schemeClr val="tx1"/>
                </a:solidFill>
                <a:effectLst/>
                <a:latin typeface="Segoe UI Light" pitchFamily="34" charset="0"/>
                <a:ea typeface="+mn-ea"/>
                <a:cs typeface="+mn-cs"/>
              </a:rPr>
              <a:t>imgUrl</a:t>
            </a:r>
            <a:r>
              <a:rPr lang="en-US" sz="900" kern="1200" dirty="0" smtClean="0">
                <a:solidFill>
                  <a:schemeClr val="tx1"/>
                </a:solidFill>
                <a:effectLst/>
                <a:latin typeface="Segoe UI Light" pitchFamily="34" charset="0"/>
                <a:ea typeface="+mn-ea"/>
                <a:cs typeface="+mn-cs"/>
              </a:rPr>
              <a:t>="</a:t>
            </a:r>
            <a:r>
              <a:rPr lang="en-US" dirty="0" smtClean="0"/>
              <a:t> + </a:t>
            </a:r>
            <a:r>
              <a:rPr lang="en-US" dirty="0" err="1" smtClean="0"/>
              <a:t>imgUrl</a:t>
            </a:r>
            <a:r>
              <a:rPr lang="en-US" dirty="0" smtClean="0"/>
              <a:t> +  </a:t>
            </a:r>
            <a:r>
              <a:rPr lang="en-US" sz="900" kern="1200" dirty="0" smtClean="0">
                <a:solidFill>
                  <a:schemeClr val="tx1"/>
                </a:solidFill>
                <a:effectLst/>
                <a:latin typeface="Segoe UI Light" pitchFamily="34" charset="0"/>
                <a:ea typeface="+mn-ea"/>
                <a:cs typeface="+mn-cs"/>
              </a:rPr>
              <a:t>"&amp;title="</a:t>
            </a:r>
            <a:r>
              <a:rPr lang="en-US" dirty="0" smtClean="0"/>
              <a:t> + title +  </a:t>
            </a:r>
            <a:r>
              <a:rPr lang="en-US" sz="900" kern="1200" dirty="0" smtClean="0">
                <a:solidFill>
                  <a:schemeClr val="tx1"/>
                </a:solidFill>
                <a:effectLst/>
                <a:latin typeface="Segoe UI Light" pitchFamily="34" charset="0"/>
                <a:ea typeface="+mn-ea"/>
                <a:cs typeface="+mn-cs"/>
              </a:rPr>
              <a:t>"&amp;description="</a:t>
            </a:r>
            <a:r>
              <a:rPr lang="en-US" dirty="0" smtClean="0"/>
              <a:t> + description +  </a:t>
            </a:r>
            <a:r>
              <a:rPr lang="en-US" sz="900" kern="1200" dirty="0" smtClean="0">
                <a:solidFill>
                  <a:schemeClr val="tx1"/>
                </a:solidFill>
                <a:effectLst/>
                <a:latin typeface="Segoe UI Light" pitchFamily="34" charset="0"/>
                <a:ea typeface="+mn-ea"/>
                <a:cs typeface="+mn-cs"/>
              </a:rPr>
              <a:t>"&amp;notes="</a:t>
            </a:r>
            <a:r>
              <a:rPr lang="en-US" dirty="0" smtClean="0"/>
              <a:t> + notes;</a:t>
            </a:r>
            <a:endParaRPr lang="en-US" dirty="0"/>
          </a:p>
        </p:txBody>
      </p:sp>
      <p:sp>
        <p:nvSpPr>
          <p:cNvPr id="4" name="Date Placeholder 3"/>
          <p:cNvSpPr>
            <a:spLocks noGrp="1"/>
          </p:cNvSpPr>
          <p:nvPr>
            <p:ph type="dt" idx="10"/>
          </p:nvPr>
        </p:nvSpPr>
        <p:spPr/>
        <p:txBody>
          <a:bodyPr/>
          <a:lstStyle/>
          <a:p>
            <a:fld id="{C45CE394-BDF4-42B3-A02F-AC542AC28186}"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3609347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OneNote Clipper: https://www.onenote.com/Clipper/OneNote</a:t>
            </a:r>
          </a:p>
          <a:p>
            <a:endParaRPr lang="en-US" dirty="0" smtClean="0"/>
          </a:p>
          <a:p>
            <a:r>
              <a:rPr lang="en-US" dirty="0" smtClean="0"/>
              <a:t>Demos\</a:t>
            </a:r>
            <a:r>
              <a:rPr lang="en-US" dirty="0" err="1" smtClean="0"/>
              <a:t>OneNoteSaveDialog</a:t>
            </a:r>
            <a:r>
              <a:rPr lang="en-US" baseline="0" dirty="0" smtClean="0"/>
              <a:t> folder: The html page contains two links for the Save Dialog. The first will capture a page from MSDN. The second uses jQuery to dynamically set the page to capture to be the current page. Running the page from http://localhost will cause the capture to omit the picture of the page. This is because the OneNote service cannot access localhost. This is an important distinction that will be discussed later in the module.</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1928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Documentation http://dev.onenote.com/</a:t>
            </a:r>
            <a:endParaRPr lang="en-US" dirty="0"/>
          </a:p>
        </p:txBody>
      </p:sp>
      <p:sp>
        <p:nvSpPr>
          <p:cNvPr id="4" name="Date Placeholder 3"/>
          <p:cNvSpPr>
            <a:spLocks noGrp="1"/>
          </p:cNvSpPr>
          <p:nvPr>
            <p:ph type="dt" idx="10"/>
          </p:nvPr>
        </p:nvSpPr>
        <p:spPr/>
        <p:txBody>
          <a:bodyPr/>
          <a:lstStyle/>
          <a:p>
            <a:fld id="{D9457FDC-8CBB-442A-9789-D9CBE4FF6CAC}"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234387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http://go.microsoft.com/fwlink/?LinkId=193157</a:t>
            </a:r>
          </a:p>
          <a:p>
            <a:r>
              <a:rPr lang="en-US" dirty="0" smtClean="0"/>
              <a:t>http://msdn.microsoft.com/en-us/library/ff751474.aspx</a:t>
            </a:r>
            <a:endParaRPr lang="en-US" dirty="0"/>
          </a:p>
        </p:txBody>
      </p:sp>
      <p:sp>
        <p:nvSpPr>
          <p:cNvPr id="4" name="Date Placeholder 3"/>
          <p:cNvSpPr>
            <a:spLocks noGrp="1"/>
          </p:cNvSpPr>
          <p:nvPr>
            <p:ph type="dt" idx="10"/>
          </p:nvPr>
        </p:nvSpPr>
        <p:spPr/>
        <p:txBody>
          <a:bodyPr/>
          <a:lstStyle/>
          <a:p>
            <a:fld id="{1C57A713-B7BF-46AB-995B-E26ED61D581C}"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781371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C23DC68B-26B3-4996-AE84-42AD14AFCDB7}"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84168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7265871-651F-44AE-B535-A861B59C3250}"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811406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7152" lvl="1" indent="0">
              <a:buNone/>
            </a:pPr>
            <a:r>
              <a:rPr lang="en-US" dirty="0" smtClean="0"/>
              <a:t>https://apigee.com/onenote/embed/console/onenote/</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solidFill>
                  <a:prstClr val="black"/>
                </a:solidFill>
              </a:rPr>
              <a:pPr/>
              <a:t>12/7/2015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26</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86372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snippet represents a simple text capture.</a:t>
            </a:r>
          </a:p>
          <a:p>
            <a:endParaRPr lang="en-US" baseline="0" dirty="0" smtClean="0"/>
          </a:p>
          <a:p>
            <a:r>
              <a:rPr lang="en-US" baseline="0" dirty="0" smtClean="0"/>
              <a:t>In addition, it provides the basic structure that the following snippets will build upon:</a:t>
            </a:r>
          </a:p>
          <a:p>
            <a:pPr marL="171450" indent="-171450">
              <a:buFontTx/>
              <a:buChar char="-"/>
            </a:pPr>
            <a:r>
              <a:rPr lang="en-US" baseline="0" dirty="0" smtClean="0"/>
              <a:t>Create an </a:t>
            </a:r>
            <a:r>
              <a:rPr lang="en-US" baseline="0" dirty="0" err="1" smtClean="0"/>
              <a:t>HttpClient</a:t>
            </a:r>
            <a:endParaRPr lang="en-US" baseline="0" dirty="0" smtClean="0"/>
          </a:p>
          <a:p>
            <a:pPr marL="171450" indent="-171450">
              <a:buFontTx/>
              <a:buChar char="-"/>
            </a:pPr>
            <a:r>
              <a:rPr lang="en-US" baseline="0" dirty="0" smtClean="0"/>
              <a:t>Set the Headers</a:t>
            </a:r>
          </a:p>
          <a:p>
            <a:pPr marL="171450" indent="-171450">
              <a:buFontTx/>
              <a:buChar char="-"/>
            </a:pPr>
            <a:r>
              <a:rPr lang="en-US" baseline="0" dirty="0" smtClean="0"/>
              <a:t>Build the content for the to-be-created page</a:t>
            </a:r>
          </a:p>
          <a:p>
            <a:pPr marL="171450" indent="-171450">
              <a:buFontTx/>
              <a:buChar char="-"/>
            </a:pPr>
            <a:r>
              <a:rPr lang="en-US" baseline="0" dirty="0" smtClean="0"/>
              <a:t>Post to the endpoint</a:t>
            </a:r>
            <a:endParaRPr lang="en-US" dirty="0"/>
          </a:p>
        </p:txBody>
      </p:sp>
      <p:sp>
        <p:nvSpPr>
          <p:cNvPr id="4" name="Date Placeholder 3"/>
          <p:cNvSpPr>
            <a:spLocks noGrp="1"/>
          </p:cNvSpPr>
          <p:nvPr>
            <p:ph type="dt" idx="10"/>
          </p:nvPr>
        </p:nvSpPr>
        <p:spPr/>
        <p:txBody>
          <a:bodyPr/>
          <a:lstStyle/>
          <a:p>
            <a:fld id="{4AED148B-7CB7-405A-AC08-8A9064AA46CA}"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28</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92462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Capturing</a:t>
            </a:r>
            <a:r>
              <a:rPr lang="en-US" baseline="0" dirty="0" smtClean="0"/>
              <a:t> an image requires </a:t>
            </a:r>
            <a:r>
              <a:rPr lang="en-US" baseline="0" dirty="0" err="1" smtClean="0"/>
              <a:t>MultipartFormDataContent</a:t>
            </a:r>
            <a:r>
              <a:rPr lang="en-US" baseline="0" dirty="0" smtClean="0"/>
              <a:t>. The “src” attribute of the&lt;</a:t>
            </a:r>
            <a:r>
              <a:rPr lang="en-US" baseline="0" dirty="0" err="1" smtClean="0"/>
              <a:t>img</a:t>
            </a:r>
            <a:r>
              <a:rPr lang="en-US" baseline="0" dirty="0" smtClean="0"/>
              <a:t>&gt; tag has a specific protocol and value.</a:t>
            </a:r>
          </a:p>
          <a:p>
            <a:endParaRPr lang="en-US" baseline="0" dirty="0" smtClean="0"/>
          </a:p>
          <a:p>
            <a:r>
              <a:rPr lang="en-US" baseline="0" dirty="0" smtClean="0"/>
              <a:t>The protocol “name:” indicates the image is contained in another part of the Form Data with the given name (“image1” in this example).</a:t>
            </a:r>
          </a:p>
          <a:p>
            <a:endParaRPr lang="en-US" baseline="0" dirty="0" smtClean="0"/>
          </a:p>
          <a:p>
            <a:r>
              <a:rPr lang="en-US" baseline="0" dirty="0" smtClean="0"/>
              <a:t>Point out the names of the content in the </a:t>
            </a:r>
            <a:r>
              <a:rPr lang="en-US" baseline="0" dirty="0" err="1" smtClean="0"/>
              <a:t>MultipartFormDataContent</a:t>
            </a:r>
            <a:r>
              <a:rPr lang="en-US" baseline="0" dirty="0" smtClean="0"/>
              <a:t>. The string content (the html) is named “Presentation” and the image bytes are named the same as the value in the src attribute of the &lt;</a:t>
            </a:r>
            <a:r>
              <a:rPr lang="en-US" baseline="0" dirty="0" err="1" smtClean="0"/>
              <a:t>img</a:t>
            </a:r>
            <a:r>
              <a:rPr lang="en-US" baseline="0" dirty="0" smtClean="0"/>
              <a:t>&gt; tag.</a:t>
            </a:r>
          </a:p>
          <a:p>
            <a:endParaRPr lang="en-US" baseline="0" dirty="0" smtClean="0"/>
          </a:p>
          <a:p>
            <a:r>
              <a:rPr lang="en-US" baseline="0" dirty="0" smtClean="0"/>
              <a:t>The name “Presentation” is required – indicates the main part of the capture.</a:t>
            </a:r>
          </a:p>
          <a:p>
            <a:endParaRPr lang="en-US" dirty="0" smtClean="0"/>
          </a:p>
          <a:p>
            <a:endParaRPr lang="en-US" dirty="0"/>
          </a:p>
        </p:txBody>
      </p:sp>
      <p:sp>
        <p:nvSpPr>
          <p:cNvPr id="4" name="Date Placeholder 3"/>
          <p:cNvSpPr>
            <a:spLocks noGrp="1"/>
          </p:cNvSpPr>
          <p:nvPr>
            <p:ph type="dt" idx="10"/>
          </p:nvPr>
        </p:nvSpPr>
        <p:spPr/>
        <p:txBody>
          <a:bodyPr/>
          <a:lstStyle/>
          <a:p>
            <a:fld id="{BAA480A6-A57E-488B-9D67-747E5D1E1440}"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974140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method is great for archiving things you see on web sites that change frequently.</a:t>
            </a:r>
          </a:p>
          <a:p>
            <a:endParaRPr lang="en-US" dirty="0" smtClean="0"/>
          </a:p>
          <a:p>
            <a:r>
              <a:rPr lang="en-US" dirty="0" smtClean="0"/>
              <a:t>The second method is useful when the web page is more-complex than the OneNote page can faithfully render, or when the page requires login credentials. It is important to know that the HTML in the non-presentation block cannot use the data-render-src attribute.</a:t>
            </a:r>
          </a:p>
          <a:p>
            <a:endParaRPr lang="en-US" dirty="0" smtClean="0"/>
          </a:p>
        </p:txBody>
      </p:sp>
      <p:sp>
        <p:nvSpPr>
          <p:cNvPr id="4" name="Date Placeholder 3"/>
          <p:cNvSpPr>
            <a:spLocks noGrp="1"/>
          </p:cNvSpPr>
          <p:nvPr>
            <p:ph type="dt" idx="10"/>
          </p:nvPr>
        </p:nvSpPr>
        <p:spPr/>
        <p:txBody>
          <a:bodyPr/>
          <a:lstStyle/>
          <a:p>
            <a:fld id="{83076554-B7F1-4ECF-B249-05F619EE0826}"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887950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62F5349-7E3C-4547-B73A-61A22D60B6C7}"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21205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Demos\</a:t>
            </a:r>
            <a:r>
              <a:rPr lang="en-US" dirty="0" err="1" smtClean="0"/>
              <a:t>OneNoteAPISampleWinStore</a:t>
            </a:r>
            <a:r>
              <a:rPr lang="en-US" baseline="0" dirty="0" smtClean="0"/>
              <a:t> folder:</a:t>
            </a:r>
          </a:p>
          <a:p>
            <a:endParaRPr lang="en-US" baseline="0" dirty="0" smtClean="0"/>
          </a:p>
          <a:p>
            <a:r>
              <a:rPr lang="en-US" baseline="0" dirty="0" smtClean="0"/>
              <a:t>Check authentication status in upper right. Click Authenticate if necessary. In the </a:t>
            </a:r>
            <a:r>
              <a:rPr lang="en-US" baseline="0" dirty="0" err="1" smtClean="0"/>
              <a:t>flyout</a:t>
            </a:r>
            <a:r>
              <a:rPr lang="en-US" baseline="0" dirty="0" smtClean="0"/>
              <a:t>, click Account</a:t>
            </a:r>
          </a:p>
          <a:p>
            <a:r>
              <a:rPr lang="en-US" baseline="0" dirty="0" smtClean="0"/>
              <a:t>In left navigation, select a scenario.</a:t>
            </a:r>
          </a:p>
          <a:p>
            <a:r>
              <a:rPr lang="en-US" baseline="0" dirty="0" smtClean="0"/>
              <a:t>In center, enter a section name. If it does not exist, it will be created.</a:t>
            </a:r>
          </a:p>
          <a:p>
            <a:r>
              <a:rPr lang="en-US" baseline="0" dirty="0" smtClean="0"/>
              <a:t>Click the Create Page button to create the page. Review Response and link boxes.</a:t>
            </a:r>
          </a:p>
          <a:p>
            <a:r>
              <a:rPr lang="en-US" baseline="0" dirty="0" smtClean="0"/>
              <a:t>** Do not click “Step through create page code” button at this time. **</a:t>
            </a:r>
          </a:p>
          <a:p>
            <a:r>
              <a:rPr lang="en-US" baseline="0" dirty="0" smtClean="0"/>
              <a:t>After running a few scenarios, return to the slides to explain the steps.</a:t>
            </a:r>
            <a:endParaRPr lang="en-US" dirty="0"/>
          </a:p>
        </p:txBody>
      </p:sp>
      <p:sp>
        <p:nvSpPr>
          <p:cNvPr id="4" name="Date Placeholder 3"/>
          <p:cNvSpPr>
            <a:spLocks noGrp="1"/>
          </p:cNvSpPr>
          <p:nvPr>
            <p:ph type="dt" idx="10"/>
          </p:nvPr>
        </p:nvSpPr>
        <p:spPr/>
        <p:txBody>
          <a:bodyPr/>
          <a:lstStyle/>
          <a:p>
            <a:fld id="{6B8BF90D-BD61-43D7-93E0-6CBEC8B2313A}" type="datetime1">
              <a:rPr lang="en-US" smtClean="0">
                <a:solidFill>
                  <a:prstClr val="black"/>
                </a:solidFill>
              </a:rPr>
              <a:pPr/>
              <a:t>12/7/2015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551735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3B71FE5-80AF-4505-81BD-E96F6E90730E}"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35</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0337445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3940518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59684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30439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12/7/2015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1709623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3211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56297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presents the overall</a:t>
            </a:r>
            <a:r>
              <a:rPr lang="en-US" baseline="0" dirty="0" smtClean="0"/>
              <a:t> vision for the OneNote product/service</a:t>
            </a:r>
            <a:endParaRPr lang="en-US" dirty="0"/>
          </a:p>
        </p:txBody>
      </p:sp>
      <p:sp>
        <p:nvSpPr>
          <p:cNvPr id="6" name="Date Placeholder 5"/>
          <p:cNvSpPr>
            <a:spLocks noGrp="1"/>
          </p:cNvSpPr>
          <p:nvPr>
            <p:ph type="dt" idx="12"/>
          </p:nvPr>
        </p:nvSpPr>
        <p:spPr/>
        <p:txBody>
          <a:bodyPr/>
          <a:lstStyle/>
          <a:p>
            <a:fld id="{211D4B0C-B40C-4B38-86E4-2AFA7E194751}" type="datetime1">
              <a:rPr lang="en-US" smtClean="0">
                <a:solidFill>
                  <a:prstClr val="black"/>
                </a:solidFill>
              </a:rPr>
              <a:pPr/>
              <a:t>12/7/2015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8</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20812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Facts and figures about OneNote</a:t>
            </a:r>
            <a:endParaRPr lang="en-US" dirty="0"/>
          </a:p>
        </p:txBody>
      </p:sp>
      <p:sp>
        <p:nvSpPr>
          <p:cNvPr id="4" name="Date Placeholder 3"/>
          <p:cNvSpPr>
            <a:spLocks noGrp="1"/>
          </p:cNvSpPr>
          <p:nvPr>
            <p:ph type="dt" idx="10"/>
          </p:nvPr>
        </p:nvSpPr>
        <p:spPr/>
        <p:txBody>
          <a:bodyPr/>
          <a:lstStyle/>
          <a:p>
            <a:fld id="{74871D00-66CD-407D-8F22-D00C75CBC23A}"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53294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9D411708-D367-4C5A-9983-F6101344A5A8}"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10</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80292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B39A9A41-7C1A-4478-B25E-FCF894C810B8}" type="datetime1">
              <a:rPr lang="en-US" smtClean="0"/>
              <a:t>12/7/2015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4954834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87934935"/>
      </p:ext>
    </p:extLst>
  </p:cSld>
  <p:clrMapOvr>
    <a:masterClrMapping/>
  </p:clrMapOvr>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019686483"/>
      </p:ext>
    </p:extLst>
  </p:cSld>
  <p:clrMapOvr>
    <a:masterClrMapping/>
  </p:clrMapOvr>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6143645"/>
      </p:ext>
    </p:extLst>
  </p:cSld>
  <p:clrMapOvr>
    <a:masterClrMapping/>
  </p:clrMapOvr>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23992001"/>
      </p:ext>
    </p:extLst>
  </p:cSld>
  <p:clrMapOvr>
    <a:masterClrMapping/>
  </p:clrMapOvr>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08554059"/>
      </p:ext>
    </p:extLst>
  </p:cSld>
  <p:clrMapOvr>
    <a:masterClrMapping/>
  </p:clrMapOvr>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009964049"/>
      </p:ext>
    </p:extLst>
  </p:cSld>
  <p:clrMapOvr>
    <a:masterClrMapping/>
  </p:clrMapOvr>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76593396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3746468"/>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4133898"/>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016955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013411033"/>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13025933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50498957"/>
      </p:ext>
    </p:extLst>
  </p:cSld>
  <p:clrMapOvr>
    <a:masterClrMapping/>
  </p:clrMapOvr>
  <p:transition>
    <p:fade/>
  </p:transition>
  <p:timing>
    <p:tnLst>
      <p:par>
        <p:cTn id="1" dur="indefinite" restart="never" nodeType="tmRoot"/>
      </p:par>
    </p:tnLst>
  </p:timing>
  <p:hf hdr="0"/>
</p:sldLayout>
</file>

<file path=ppt/slideLayouts/slideLayout113.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922214"/>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736931810"/>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778295525"/>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0563281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47738954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6"/>
            <a:ext cx="11652805" cy="2018835"/>
          </a:xfrm>
        </p:spPr>
        <p:txBody>
          <a:bodyPr/>
          <a:lstStyle>
            <a:lvl1pPr marL="0" indent="0">
              <a:buNone/>
              <a:defRPr>
                <a:gradFill>
                  <a:gsLst>
                    <a:gs pos="2920">
                      <a:schemeClr val="tx2"/>
                    </a:gs>
                    <a:gs pos="39000">
                      <a:schemeClr val="tx2"/>
                    </a:gs>
                  </a:gsLst>
                  <a:lin ang="5400000" scaled="0"/>
                </a:gradFill>
              </a:defRPr>
            </a:lvl1pPr>
            <a:lvl2pPr marL="28006" indent="0">
              <a:buNone/>
              <a:defRPr sz="1960"/>
            </a:lvl2pPr>
            <a:lvl3pPr marL="219384" indent="0">
              <a:buNone/>
              <a:defRPr sz="1960"/>
            </a:lvl3pPr>
            <a:lvl4pPr marL="466773" indent="0">
              <a:buNone/>
              <a:defRPr sz="1764"/>
            </a:lvl4pPr>
            <a:lvl5pPr marL="725053" indent="0">
              <a:buNone/>
              <a:defRPr sz="1764"/>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Box 7"/>
          <p:cNvSpPr txBox="1"/>
          <p:nvPr userDrawn="1"/>
        </p:nvSpPr>
        <p:spPr bwMode="white">
          <a:xfrm>
            <a:off x="4243041"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spc="147" dirty="0" smtClean="0">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264545300"/>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473018952"/>
      </p:ext>
    </p:extLst>
  </p:cSld>
  <p:clrMapOvr>
    <a:masterClrMapping/>
  </p:clrMapOvr>
  <p:transition>
    <p:fade/>
  </p:transition>
  <p:timing>
    <p:tnLst>
      <p:par>
        <p:cTn id="1" dur="indefinite" restart="never" nodeType="tmRoot"/>
      </p:par>
    </p:tnLst>
  </p:timing>
  <p:hf hdr="0"/>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2517863722"/>
      </p:ext>
    </p:extLst>
  </p:cSld>
  <p:clrMapOvr>
    <a:masterClrMapping/>
  </p:clrMapOvr>
  <p:transition>
    <p:fade/>
  </p:transition>
  <p:timing>
    <p:tnLst>
      <p:par>
        <p:cTn id="1" dur="indefinite" restart="never" nodeType="tmRoot"/>
      </p:par>
    </p:tnLst>
  </p:timing>
  <p:hf hdr="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68010462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6132854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14558531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9108685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3045611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42327107"/>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59633412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04179198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71621272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65169756"/>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45652859"/>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93152673"/>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23868668"/>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70450489"/>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2424223"/>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7111615"/>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1395655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665665124"/>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4290939960"/>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249865252"/>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1611664705"/>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607308477"/>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516147293"/>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248249098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3961978643"/>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117808561"/>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775376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9274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9693571"/>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1480922"/>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99803309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553068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231583936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966082316"/>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35543565"/>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52591527"/>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8883568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75625089"/>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7451335"/>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15022304"/>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1377426666"/>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6798127"/>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2016192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2104218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635251376"/>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77121083"/>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78155287"/>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96910068"/>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425173458"/>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21732768"/>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300080100"/>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3254487"/>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9617845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098406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37584494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26672496"/>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40868081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747559546"/>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095872531"/>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62061259"/>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705905256"/>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70381335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601837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4.png"/><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image" Target="../media/image3.png"/><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3" Type="http://schemas.openxmlformats.org/officeDocument/2006/relationships/slideLayout" Target="../slideLayouts/slideLayout73.xml"/><Relationship Id="rId7" Type="http://schemas.openxmlformats.org/officeDocument/2006/relationships/slideLayout" Target="../slideLayouts/slideLayout77.xml"/><Relationship Id="rId12" Type="http://schemas.openxmlformats.org/officeDocument/2006/relationships/image" Target="../media/image12.png"/><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theme" Target="../theme/theme4.xml"/><Relationship Id="rId5" Type="http://schemas.openxmlformats.org/officeDocument/2006/relationships/slideLayout" Target="../slideLayouts/slideLayout75.xml"/><Relationship Id="rId10" Type="http://schemas.openxmlformats.org/officeDocument/2006/relationships/slideLayout" Target="../slideLayouts/slideLayout80.xml"/><Relationship Id="rId4" Type="http://schemas.openxmlformats.org/officeDocument/2006/relationships/slideLayout" Target="../slideLayouts/slideLayout74.xml"/><Relationship Id="rId9" Type="http://schemas.openxmlformats.org/officeDocument/2006/relationships/slideLayout" Target="../slideLayouts/slideLayout7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image" Target="../media/image12.png"/><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theme" Target="../theme/theme5.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slideLayout" Target="../slideLayouts/slideLayout103.xml"/><Relationship Id="rId18" Type="http://schemas.openxmlformats.org/officeDocument/2006/relationships/slideLayout" Target="../slideLayouts/slideLayout108.xml"/><Relationship Id="rId26" Type="http://schemas.openxmlformats.org/officeDocument/2006/relationships/slideLayout" Target="../slideLayouts/slideLayout116.xml"/><Relationship Id="rId3" Type="http://schemas.openxmlformats.org/officeDocument/2006/relationships/slideLayout" Target="../slideLayouts/slideLayout93.xml"/><Relationship Id="rId21" Type="http://schemas.openxmlformats.org/officeDocument/2006/relationships/slideLayout" Target="../slideLayouts/slideLayout111.xml"/><Relationship Id="rId7" Type="http://schemas.openxmlformats.org/officeDocument/2006/relationships/slideLayout" Target="../slideLayouts/slideLayout97.xml"/><Relationship Id="rId12" Type="http://schemas.openxmlformats.org/officeDocument/2006/relationships/slideLayout" Target="../slideLayouts/slideLayout102.xml"/><Relationship Id="rId17" Type="http://schemas.openxmlformats.org/officeDocument/2006/relationships/slideLayout" Target="../slideLayouts/slideLayout107.xml"/><Relationship Id="rId25" Type="http://schemas.openxmlformats.org/officeDocument/2006/relationships/slideLayout" Target="../slideLayouts/slideLayout115.xml"/><Relationship Id="rId2" Type="http://schemas.openxmlformats.org/officeDocument/2006/relationships/slideLayout" Target="../slideLayouts/slideLayout92.xml"/><Relationship Id="rId16" Type="http://schemas.openxmlformats.org/officeDocument/2006/relationships/slideLayout" Target="../slideLayouts/slideLayout106.xml"/><Relationship Id="rId20" Type="http://schemas.openxmlformats.org/officeDocument/2006/relationships/slideLayout" Target="../slideLayouts/slideLayout110.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24" Type="http://schemas.openxmlformats.org/officeDocument/2006/relationships/slideLayout" Target="../slideLayouts/slideLayout114.xml"/><Relationship Id="rId5" Type="http://schemas.openxmlformats.org/officeDocument/2006/relationships/slideLayout" Target="../slideLayouts/slideLayout95.xml"/><Relationship Id="rId15" Type="http://schemas.openxmlformats.org/officeDocument/2006/relationships/slideLayout" Target="../slideLayouts/slideLayout105.xml"/><Relationship Id="rId23" Type="http://schemas.openxmlformats.org/officeDocument/2006/relationships/slideLayout" Target="../slideLayouts/slideLayout113.xml"/><Relationship Id="rId10" Type="http://schemas.openxmlformats.org/officeDocument/2006/relationships/slideLayout" Target="../slideLayouts/slideLayout100.xml"/><Relationship Id="rId19" Type="http://schemas.openxmlformats.org/officeDocument/2006/relationships/slideLayout" Target="../slideLayouts/slideLayout109.xml"/><Relationship Id="rId4" Type="http://schemas.openxmlformats.org/officeDocument/2006/relationships/slideLayout" Target="../slideLayouts/slideLayout94.xml"/><Relationship Id="rId9" Type="http://schemas.openxmlformats.org/officeDocument/2006/relationships/slideLayout" Target="../slideLayouts/slideLayout99.xml"/><Relationship Id="rId14" Type="http://schemas.openxmlformats.org/officeDocument/2006/relationships/slideLayout" Target="../slideLayouts/slideLayout104.xml"/><Relationship Id="rId22" Type="http://schemas.openxmlformats.org/officeDocument/2006/relationships/slideLayout" Target="../slideLayouts/slideLayout112.xml"/><Relationship Id="rId27"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4" r:id="rId21"/>
    <p:sldLayoutId id="2147484148" r:id="rId22"/>
    <p:sldLayoutId id="2147484149" r:id="rId23"/>
    <p:sldLayoutId id="2147484150" r:id="rId24"/>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4234265216"/>
      </p:ext>
    </p:extLst>
  </p:cSld>
  <p:clrMap bg1="dk1" tx1="lt1" bg2="dk2" tx2="lt2" accent1="accent1" accent2="accent2" accent3="accent3" accent4="accent4" accent5="accent5" accent6="accent6" hlink="hlink" folHlink="folHlink"/>
  <p:sldLayoutIdLst>
    <p:sldLayoutId id="2147484152" r:id="rId1"/>
    <p:sldLayoutId id="2147484153" r:id="rId2"/>
    <p:sldLayoutId id="2147484154" r:id="rId3"/>
    <p:sldLayoutId id="2147484155" r:id="rId4"/>
    <p:sldLayoutId id="2147484156" r:id="rId5"/>
    <p:sldLayoutId id="2147484157" r:id="rId6"/>
    <p:sldLayoutId id="2147484158" r:id="rId7"/>
    <p:sldLayoutId id="2147484159" r:id="rId8"/>
    <p:sldLayoutId id="2147484160" r:id="rId9"/>
    <p:sldLayoutId id="2147484161" r:id="rId10"/>
    <p:sldLayoutId id="2147484162" r:id="rId11"/>
    <p:sldLayoutId id="2147484163" r:id="rId12"/>
    <p:sldLayoutId id="2147484164" r:id="rId13"/>
    <p:sldLayoutId id="2147484165" r:id="rId14"/>
    <p:sldLayoutId id="2147484166" r:id="rId15"/>
    <p:sldLayoutId id="2147484167" r:id="rId16"/>
    <p:sldLayoutId id="2147484168" r:id="rId17"/>
    <p:sldLayoutId id="2147484169" r:id="rId18"/>
    <p:sldLayoutId id="2147484170" r:id="rId19"/>
    <p:sldLayoutId id="2147484171" r:id="rId20"/>
    <p:sldLayoutId id="2147484172" r:id="rId21"/>
    <p:sldLayoutId id="2147484173" r:id="rId22"/>
    <p:sldLayoutId id="2147484174" r:id="rId23"/>
    <p:sldLayoutId id="2147484175" r:id="rId24"/>
    <p:sldLayoutId id="2147484176" r:id="rId25"/>
    <p:sldLayoutId id="2147484177" r:id="rId26"/>
    <p:sldLayoutId id="2147484178" r:id="rId27"/>
    <p:sldLayoutId id="2147484179" r:id="rId28"/>
    <p:sldLayoutId id="2147484180" r:id="rId29"/>
    <p:sldLayoutId id="2147484181" r:id="rId30"/>
    <p:sldLayoutId id="2147484182" r:id="rId31"/>
    <p:sldLayoutId id="2147484183" r:id="rId32"/>
    <p:sldLayoutId id="2147484184" r:id="rId33"/>
    <p:sldLayoutId id="2147484185"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549358413"/>
      </p:ext>
    </p:extLst>
  </p:cSld>
  <p:clrMap bg1="lt1" tx1="dk1" bg2="lt2" tx2="dk2" accent1="accent1" accent2="accent2" accent3="accent3" accent4="accent4" accent5="accent5" accent6="accent6" hlink="hlink" folHlink="folHlink"/>
  <p:sldLayoutIdLst>
    <p:sldLayoutId id="2147484188" r:id="rId1"/>
    <p:sldLayoutId id="2147484189" r:id="rId2"/>
    <p:sldLayoutId id="2147484190" r:id="rId3"/>
    <p:sldLayoutId id="2147484191" r:id="rId4"/>
    <p:sldLayoutId id="2147484192" r:id="rId5"/>
    <p:sldLayoutId id="2147484193" r:id="rId6"/>
    <p:sldLayoutId id="2147484194" r:id="rId7"/>
    <p:sldLayoutId id="2147484195" r:id="rId8"/>
    <p:sldLayoutId id="2147484196" r:id="rId9"/>
    <p:sldLayoutId id="2147484197"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2478054978"/>
      </p:ext>
    </p:extLst>
  </p:cSld>
  <p:clrMap bg1="lt1" tx1="dk1" bg2="lt2" tx2="dk2" accent1="accent1" accent2="accent2" accent3="accent3" accent4="accent4" accent5="accent5" accent6="accent6" hlink="hlink" folHlink="folHlink"/>
  <p:sldLayoutIdLst>
    <p:sldLayoutId id="2147484199" r:id="rId1"/>
    <p:sldLayoutId id="2147484200" r:id="rId2"/>
    <p:sldLayoutId id="2147484201" r:id="rId3"/>
    <p:sldLayoutId id="2147484202" r:id="rId4"/>
    <p:sldLayoutId id="2147484203" r:id="rId5"/>
    <p:sldLayoutId id="2147484204" r:id="rId6"/>
    <p:sldLayoutId id="2147484205" r:id="rId7"/>
    <p:sldLayoutId id="2147484206" r:id="rId8"/>
    <p:sldLayoutId id="2147484207" r:id="rId9"/>
    <p:sldLayoutId id="2147484208"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4666839"/>
      </p:ext>
    </p:extLst>
  </p:cSld>
  <p:clrMap bg1="lt1" tx1="dk1" bg2="lt2" tx2="dk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 id="2147484215" r:id="rId6"/>
    <p:sldLayoutId id="2147484216" r:id="rId7"/>
    <p:sldLayoutId id="2147484217" r:id="rId8"/>
    <p:sldLayoutId id="2147484218" r:id="rId9"/>
    <p:sldLayoutId id="2147484219" r:id="rId10"/>
    <p:sldLayoutId id="2147484220" r:id="rId11"/>
    <p:sldLayoutId id="2147484221" r:id="rId12"/>
    <p:sldLayoutId id="2147484222" r:id="rId13"/>
    <p:sldLayoutId id="2147484223" r:id="rId14"/>
    <p:sldLayoutId id="2147484224" r:id="rId15"/>
    <p:sldLayoutId id="2147484225" r:id="rId16"/>
    <p:sldLayoutId id="2147484226" r:id="rId17"/>
    <p:sldLayoutId id="2147484227" r:id="rId18"/>
    <p:sldLayoutId id="2147484228" r:id="rId19"/>
    <p:sldLayoutId id="2147484229" r:id="rId20"/>
    <p:sldLayoutId id="2147484230" r:id="rId21"/>
    <p:sldLayoutId id="2147484231" r:id="rId22"/>
    <p:sldLayoutId id="2147484232" r:id="rId23"/>
    <p:sldLayoutId id="2147484233" r:id="rId24"/>
    <p:sldLayoutId id="2147484234" r:id="rId25"/>
    <p:sldLayoutId id="2147484235"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blogs.msdn.com/b/onenotedev/" TargetMode="External"/><Relationship Id="rId2" Type="http://schemas.openxmlformats.org/officeDocument/2006/relationships/hyperlink" Target="http://www.onenote.com/"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account.live.com/developers/applications/create"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emf"/><Relationship Id="rId1" Type="http://schemas.openxmlformats.org/officeDocument/2006/relationships/slideLayout" Target="../slideLayouts/slideLayout33.xml"/><Relationship Id="rId5" Type="http://schemas.openxmlformats.org/officeDocument/2006/relationships/image" Target="../media/image20.png"/><Relationship Id="rId4" Type="http://schemas.openxmlformats.org/officeDocument/2006/relationships/image" Target="../media/image19.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hyperlink" Target="http://msdn.microsoft.com/en-us/library/office/dn807159(v=office.15).aspx"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hyperlink" Target="https://apigee.com/onenote_beta/embed/console/onenote_beta/" TargetMode="External"/><Relationship Id="rId2" Type="http://schemas.openxmlformats.org/officeDocument/2006/relationships/hyperlink" Target="https://apigee.com/onenote/embed/console/onenote/" TargetMode="External"/><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8" Type="http://schemas.openxmlformats.org/officeDocument/2006/relationships/hyperlink" Target="https://apigee.com/onenote_beta/embed/console/onenote_beta" TargetMode="External"/><Relationship Id="rId3" Type="http://schemas.openxmlformats.org/officeDocument/2006/relationships/hyperlink" Target="https://www.onenote.com" TargetMode="External"/><Relationship Id="rId7" Type="http://schemas.openxmlformats.org/officeDocument/2006/relationships/hyperlink" Target="https://apigee.com/onenote/embed/console/onenote"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hyperlink" Target="http://msdn.microsoft.com/en-us/library/ff751474.aspx" TargetMode="External"/><Relationship Id="rId5" Type="http://schemas.openxmlformats.org/officeDocument/2006/relationships/hyperlink" Target="http://blogs.msdn.com/b/onenotedev/" TargetMode="External"/><Relationship Id="rId4" Type="http://schemas.openxmlformats.org/officeDocument/2006/relationships/hyperlink" Target="http://dev.onenote.com"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dev.onenote.com/docs" TargetMode="External"/><Relationship Id="rId2" Type="http://schemas.openxmlformats.org/officeDocument/2006/relationships/hyperlink" Target="http://dev.onenote.com/" TargetMode="External"/><Relationship Id="rId1" Type="http://schemas.openxmlformats.org/officeDocument/2006/relationships/slideLayout" Target="../slideLayouts/slideLayout6.xml"/><Relationship Id="rId4" Type="http://schemas.openxmlformats.org/officeDocument/2006/relationships/hyperlink" Target="https://msdn.microsoft.com/en-us/library/fp142185.aspx" TargetMode="External"/></Relationships>
</file>

<file path=ppt/slides/_rels/slide37.xml.rels><?xml version="1.0" encoding="UTF-8" standalone="yes"?>
<Relationships xmlns="http://schemas.openxmlformats.org/package/2006/relationships"><Relationship Id="rId2" Type="http://schemas.openxmlformats.org/officeDocument/2006/relationships/hyperlink" Target="https://github.com/OneNoteDev" TargetMode="Externa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23.xml"/><Relationship Id="rId1" Type="http://schemas.openxmlformats.org/officeDocument/2006/relationships/slideLayout" Target="../slideLayouts/slideLayout85.xml"/><Relationship Id="rId5" Type="http://schemas.openxmlformats.org/officeDocument/2006/relationships/image" Target="../media/image29.emf"/><Relationship Id="rId4" Type="http://schemas.openxmlformats.org/officeDocument/2006/relationships/image" Target="../media/image28.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24.xml"/><Relationship Id="rId1" Type="http://schemas.openxmlformats.org/officeDocument/2006/relationships/slideLayout" Target="../slideLayouts/slideLayout85.xml"/><Relationship Id="rId6" Type="http://schemas.openxmlformats.org/officeDocument/2006/relationships/image" Target="../media/image31.emf"/><Relationship Id="rId11" Type="http://schemas.openxmlformats.org/officeDocument/2006/relationships/image" Target="../media/image33.png"/><Relationship Id="rId5" Type="http://schemas.openxmlformats.org/officeDocument/2006/relationships/image" Target="../media/image30.emf"/><Relationship Id="rId10" Type="http://schemas.openxmlformats.org/officeDocument/2006/relationships/image" Target="../media/image32.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6.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xml"/><Relationship Id="rId1" Type="http://schemas.openxmlformats.org/officeDocument/2006/relationships/slideLayout" Target="../slideLayouts/slideLayout75.xml"/><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33897339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OneNote API Scenarios</a:t>
            </a:r>
            <a:endParaRPr lang="en-US" dirty="0"/>
          </a:p>
        </p:txBody>
      </p:sp>
      <p:sp>
        <p:nvSpPr>
          <p:cNvPr id="6" name="Text Placeholder 5"/>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2093972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Create Pages and Sections</a:t>
            </a:r>
          </a:p>
          <a:p>
            <a:pPr lvl="1"/>
            <a:r>
              <a:rPr lang="en-US" dirty="0" smtClean="0"/>
              <a:t>Simple Captures – lightweight</a:t>
            </a:r>
            <a:r>
              <a:rPr lang="en-US" baseline="0" dirty="0" smtClean="0"/>
              <a:t> HTML</a:t>
            </a:r>
          </a:p>
          <a:p>
            <a:pPr lvl="1"/>
            <a:r>
              <a:rPr lang="en-US" baseline="0" dirty="0" smtClean="0"/>
              <a:t>Structured HTML – paragraphs, tables, images</a:t>
            </a:r>
            <a:endParaRPr lang="en-US" dirty="0" smtClean="0"/>
          </a:p>
          <a:p>
            <a:pPr lvl="1"/>
            <a:r>
              <a:rPr lang="en-US" baseline="0" dirty="0" smtClean="0"/>
              <a:t>Capture to specific section</a:t>
            </a:r>
          </a:p>
          <a:p>
            <a:pPr lvl="0"/>
            <a:r>
              <a:rPr lang="en-US" baseline="0" dirty="0" smtClean="0"/>
              <a:t>Capture photos and images</a:t>
            </a:r>
          </a:p>
          <a:p>
            <a:pPr lvl="1"/>
            <a:r>
              <a:rPr lang="en-US" baseline="0" dirty="0" smtClean="0"/>
              <a:t>Reference to an &lt;</a:t>
            </a:r>
            <a:r>
              <a:rPr lang="en-US" baseline="0" dirty="0" err="1" smtClean="0"/>
              <a:t>img</a:t>
            </a:r>
            <a:r>
              <a:rPr lang="en-US" baseline="0" dirty="0" smtClean="0"/>
              <a:t>&gt; on the internet</a:t>
            </a:r>
          </a:p>
          <a:p>
            <a:pPr lvl="1"/>
            <a:r>
              <a:rPr lang="en-US" baseline="0" dirty="0" smtClean="0"/>
              <a:t>Include binary image data</a:t>
            </a:r>
          </a:p>
          <a:p>
            <a:pPr lvl="0"/>
            <a:r>
              <a:rPr lang="en-US" baseline="0" dirty="0" smtClean="0"/>
              <a:t>Capture web page snapshot  </a:t>
            </a:r>
          </a:p>
          <a:p>
            <a:pPr lvl="1"/>
            <a:r>
              <a:rPr lang="en-US" baseline="0" dirty="0" smtClean="0"/>
              <a:t>Provide URL of page – stored as image</a:t>
            </a:r>
          </a:p>
          <a:p>
            <a:pPr lvl="1"/>
            <a:r>
              <a:rPr lang="en-US" baseline="0" dirty="0" smtClean="0"/>
              <a:t>Provide HTML – stored as image</a:t>
            </a:r>
          </a:p>
        </p:txBody>
      </p:sp>
      <p:sp>
        <p:nvSpPr>
          <p:cNvPr id="3" name="Title 2"/>
          <p:cNvSpPr>
            <a:spLocks noGrp="1"/>
          </p:cNvSpPr>
          <p:nvPr>
            <p:ph type="title"/>
          </p:nvPr>
        </p:nvSpPr>
        <p:spPr/>
        <p:txBody>
          <a:bodyPr/>
          <a:lstStyle/>
          <a:p>
            <a:r>
              <a:rPr lang="en-US" dirty="0" smtClean="0"/>
              <a:t>OneNote API</a:t>
            </a:r>
            <a:r>
              <a:rPr lang="en-US" baseline="0" dirty="0" smtClean="0"/>
              <a:t>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11</a:t>
            </a:fld>
            <a:endParaRPr lang="en-US" dirty="0"/>
          </a:p>
        </p:txBody>
      </p:sp>
    </p:spTree>
    <p:extLst>
      <p:ext uri="{BB962C8B-B14F-4D97-AF65-F5344CB8AC3E}">
        <p14:creationId xmlns:p14="http://schemas.microsoft.com/office/powerpoint/2010/main" val="3559184075"/>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Capture</a:t>
            </a:r>
            <a:r>
              <a:rPr lang="en-US" baseline="0" dirty="0" smtClean="0"/>
              <a:t> embedded files</a:t>
            </a:r>
          </a:p>
          <a:p>
            <a:pPr lvl="1"/>
            <a:r>
              <a:rPr lang="en-US" dirty="0" smtClean="0"/>
              <a:t>Specify</a:t>
            </a:r>
            <a:r>
              <a:rPr lang="en-US" baseline="0" dirty="0" smtClean="0"/>
              <a:t> filename and Mime type</a:t>
            </a:r>
          </a:p>
          <a:p>
            <a:pPr lvl="1"/>
            <a:r>
              <a:rPr lang="en-US" baseline="0" dirty="0" smtClean="0"/>
              <a:t>Include binary data</a:t>
            </a:r>
          </a:p>
          <a:p>
            <a:pPr lvl="1"/>
            <a:r>
              <a:rPr lang="en-US" baseline="0" dirty="0" smtClean="0"/>
              <a:t>Rendered as icon and opens in native application (based on Mime type)</a:t>
            </a:r>
            <a:endParaRPr lang="en-US" dirty="0" smtClean="0"/>
          </a:p>
          <a:p>
            <a:pPr lvl="0"/>
            <a:r>
              <a:rPr lang="en-US" dirty="0" smtClean="0"/>
              <a:t>Capture PDF</a:t>
            </a:r>
          </a:p>
          <a:p>
            <a:pPr lvl="1"/>
            <a:r>
              <a:rPr lang="en-US" dirty="0" smtClean="0"/>
              <a:t>Embed PDF file</a:t>
            </a:r>
          </a:p>
          <a:p>
            <a:pPr lvl="1"/>
            <a:r>
              <a:rPr lang="en-US" dirty="0" smtClean="0"/>
              <a:t>Also</a:t>
            </a:r>
            <a:r>
              <a:rPr lang="en-US" baseline="0" dirty="0" smtClean="0"/>
              <a:t> display each page as an image</a:t>
            </a:r>
          </a:p>
        </p:txBody>
      </p:sp>
      <p:sp>
        <p:nvSpPr>
          <p:cNvPr id="3" name="Title 2"/>
          <p:cNvSpPr>
            <a:spLocks noGrp="1"/>
          </p:cNvSpPr>
          <p:nvPr>
            <p:ph type="title"/>
          </p:nvPr>
        </p:nvSpPr>
        <p:spPr/>
        <p:txBody>
          <a:bodyPr/>
          <a:lstStyle/>
          <a:p>
            <a:r>
              <a:rPr lang="en-US" dirty="0" smtClean="0"/>
              <a:t>OneNote</a:t>
            </a:r>
            <a:r>
              <a:rPr lang="en-US" baseline="0" dirty="0" smtClean="0"/>
              <a:t> API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12</a:t>
            </a:fld>
            <a:endParaRPr lang="en-US" dirty="0"/>
          </a:p>
        </p:txBody>
      </p:sp>
    </p:spTree>
    <p:extLst>
      <p:ext uri="{BB962C8B-B14F-4D97-AF65-F5344CB8AC3E}">
        <p14:creationId xmlns:p14="http://schemas.microsoft.com/office/powerpoint/2010/main" val="3470471294"/>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lvl="0"/>
            <a:r>
              <a:rPr lang="en-US" baseline="0" dirty="0" smtClean="0"/>
              <a:t>Pages</a:t>
            </a:r>
          </a:p>
          <a:p>
            <a:pPr lvl="1"/>
            <a:r>
              <a:rPr lang="en-US" baseline="0" dirty="0" smtClean="0"/>
              <a:t>Query List</a:t>
            </a:r>
          </a:p>
          <a:p>
            <a:pPr lvl="1"/>
            <a:r>
              <a:rPr lang="en-US" baseline="0" dirty="0" smtClean="0"/>
              <a:t>Recall Page Content</a:t>
            </a:r>
          </a:p>
          <a:p>
            <a:pPr lvl="1"/>
            <a:r>
              <a:rPr lang="en-US" baseline="0" dirty="0" smtClean="0"/>
              <a:t>Page Updates</a:t>
            </a:r>
          </a:p>
          <a:p>
            <a:pPr lvl="0"/>
            <a:r>
              <a:rPr lang="en-US" baseline="0" dirty="0" smtClean="0"/>
              <a:t>Future Scenarios</a:t>
            </a:r>
          </a:p>
          <a:p>
            <a:pPr lvl="1"/>
            <a:r>
              <a:rPr lang="en-US" dirty="0" smtClean="0">
                <a:solidFill>
                  <a:schemeClr val="bg2">
                    <a:lumMod val="60000"/>
                    <a:lumOff val="40000"/>
                  </a:schemeClr>
                </a:solidFill>
              </a:rPr>
              <a:t>Embeddable pages</a:t>
            </a:r>
          </a:p>
          <a:p>
            <a:pPr lvl="1"/>
            <a:r>
              <a:rPr lang="en-US" baseline="0" dirty="0" smtClean="0">
                <a:solidFill>
                  <a:schemeClr val="bg2">
                    <a:lumMod val="60000"/>
                    <a:lumOff val="40000"/>
                  </a:schemeClr>
                </a:solidFill>
              </a:rPr>
              <a:t>Copying</a:t>
            </a:r>
          </a:p>
          <a:p>
            <a:pPr lvl="1"/>
            <a:r>
              <a:rPr lang="en-US" baseline="0" dirty="0" smtClean="0">
                <a:solidFill>
                  <a:schemeClr val="bg2">
                    <a:lumMod val="60000"/>
                    <a:lumOff val="40000"/>
                  </a:schemeClr>
                </a:solidFill>
              </a:rPr>
              <a:t>Sharing</a:t>
            </a:r>
          </a:p>
          <a:p>
            <a:pPr lvl="1"/>
            <a:r>
              <a:rPr lang="en-US" dirty="0" smtClean="0">
                <a:solidFill>
                  <a:schemeClr val="bg2">
                    <a:lumMod val="60000"/>
                    <a:lumOff val="40000"/>
                  </a:schemeClr>
                </a:solidFill>
              </a:rPr>
              <a:t>See Dev Center and Dev Blog:</a:t>
            </a:r>
            <a:endParaRPr lang="en-US" baseline="0" dirty="0" smtClean="0">
              <a:solidFill>
                <a:schemeClr val="bg2">
                  <a:lumMod val="60000"/>
                  <a:lumOff val="40000"/>
                </a:schemeClr>
              </a:solidFill>
            </a:endParaRPr>
          </a:p>
          <a:p>
            <a:pPr marL="574675" lvl="2" indent="-342900">
              <a:buFont typeface="Arial"/>
              <a:buChar char="•"/>
            </a:pPr>
            <a:r>
              <a:rPr lang="en-US" baseline="0" dirty="0" smtClean="0">
                <a:hlinkClick r:id="rId2"/>
              </a:rPr>
              <a:t>https://</a:t>
            </a:r>
            <a:r>
              <a:rPr lang="en-US" dirty="0" smtClean="0">
                <a:hlinkClick r:id="rId2"/>
              </a:rPr>
              <a:t>dev</a:t>
            </a:r>
            <a:r>
              <a:rPr lang="en-US" baseline="0" dirty="0" smtClean="0">
                <a:hlinkClick r:id="rId2"/>
              </a:rPr>
              <a:t>.onenote.com</a:t>
            </a:r>
            <a:r>
              <a:rPr lang="en-US" baseline="0" dirty="0" smtClean="0"/>
              <a:t> </a:t>
            </a:r>
          </a:p>
          <a:p>
            <a:pPr marL="574675" lvl="2" indent="-342900">
              <a:buFont typeface="Arial"/>
              <a:buChar char="•"/>
            </a:pPr>
            <a:r>
              <a:rPr lang="en-US" dirty="0" smtClean="0">
                <a:hlinkClick r:id="rId3"/>
              </a:rPr>
              <a:t>http</a:t>
            </a:r>
            <a:r>
              <a:rPr lang="en-US" dirty="0">
                <a:hlinkClick r:id="rId3"/>
              </a:rPr>
              <a:t>://blogs.msdn.com/b/onenotedev</a:t>
            </a:r>
            <a:r>
              <a:rPr lang="en-US" dirty="0" smtClean="0">
                <a:hlinkClick r:id="rId3"/>
              </a:rPr>
              <a:t>/</a:t>
            </a:r>
            <a:endParaRPr lang="en-US" dirty="0" smtClean="0"/>
          </a:p>
          <a:p>
            <a:pPr lvl="1"/>
            <a:endParaRPr lang="en-US" baseline="0" dirty="0" smtClean="0"/>
          </a:p>
          <a:p>
            <a:pPr lvl="0"/>
            <a:endParaRPr lang="en-US" dirty="0"/>
          </a:p>
        </p:txBody>
      </p:sp>
      <p:sp>
        <p:nvSpPr>
          <p:cNvPr id="3" name="Title 2"/>
          <p:cNvSpPr>
            <a:spLocks noGrp="1"/>
          </p:cNvSpPr>
          <p:nvPr>
            <p:ph type="title"/>
          </p:nvPr>
        </p:nvSpPr>
        <p:spPr/>
        <p:txBody>
          <a:bodyPr/>
          <a:lstStyle/>
          <a:p>
            <a:r>
              <a:rPr lang="en-US" dirty="0" smtClean="0"/>
              <a:t>OneNote API Scenarios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13</a:t>
            </a:fld>
            <a:endParaRPr lang="en-US" dirty="0"/>
          </a:p>
        </p:txBody>
      </p:sp>
    </p:spTree>
    <p:extLst>
      <p:ext uri="{BB962C8B-B14F-4D97-AF65-F5344CB8AC3E}">
        <p14:creationId xmlns:p14="http://schemas.microsoft.com/office/powerpoint/2010/main" val="107642690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Do you require editable content or just an image?</a:t>
            </a:r>
          </a:p>
          <a:p>
            <a:r>
              <a:rPr lang="en-US" dirty="0" smtClean="0"/>
              <a:t>Content is “local” or at some URL?</a:t>
            </a:r>
          </a:p>
          <a:p>
            <a:r>
              <a:rPr lang="en-US" dirty="0" smtClean="0"/>
              <a:t>Content is accessible by OneNote service, or requires authentication?</a:t>
            </a:r>
          </a:p>
        </p:txBody>
      </p:sp>
      <p:sp>
        <p:nvSpPr>
          <p:cNvPr id="3" name="Title 2"/>
          <p:cNvSpPr>
            <a:spLocks noGrp="1"/>
          </p:cNvSpPr>
          <p:nvPr>
            <p:ph type="title"/>
          </p:nvPr>
        </p:nvSpPr>
        <p:spPr/>
        <p:txBody>
          <a:bodyPr/>
          <a:lstStyle/>
          <a:p>
            <a:r>
              <a:rPr lang="en-US" dirty="0" smtClean="0"/>
              <a:t>Which Scenario?</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14</a:t>
            </a:fld>
            <a:endParaRPr lang="en-US" dirty="0"/>
          </a:p>
        </p:txBody>
      </p:sp>
    </p:spTree>
    <p:extLst>
      <p:ext uri="{BB962C8B-B14F-4D97-AF65-F5344CB8AC3E}">
        <p14:creationId xmlns:p14="http://schemas.microsoft.com/office/powerpoint/2010/main" val="1088855977"/>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Getting Started with the OneNote Service</a:t>
            </a:r>
            <a:endParaRPr lang="en-US" dirty="0"/>
          </a:p>
        </p:txBody>
      </p:sp>
      <p:sp>
        <p:nvSpPr>
          <p:cNvPr id="2" name="Text Placeholder 1"/>
          <p:cNvSpPr>
            <a:spLocks noGrp="1"/>
          </p:cNvSpPr>
          <p:nvPr>
            <p:ph type="body" sz="quarter" idx="12"/>
          </p:nvPr>
        </p:nvSpPr>
        <p:spPr/>
        <p:txBody>
          <a:bodyPr/>
          <a:lstStyle/>
          <a:p>
            <a:endParaRPr lang="en-US"/>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15</a:t>
            </a:fld>
            <a:endParaRPr lang="en-US" dirty="0"/>
          </a:p>
        </p:txBody>
      </p:sp>
    </p:spTree>
    <p:extLst>
      <p:ext uri="{BB962C8B-B14F-4D97-AF65-F5344CB8AC3E}">
        <p14:creationId xmlns:p14="http://schemas.microsoft.com/office/powerpoint/2010/main" val="1152194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4372430"/>
          </a:xfrm>
        </p:spPr>
        <p:txBody>
          <a:bodyPr/>
          <a:lstStyle/>
          <a:p>
            <a:r>
              <a:rPr lang="en-US" dirty="0" smtClean="0"/>
              <a:t>“Clipper” – Favorite button for IE on Desktop</a:t>
            </a:r>
          </a:p>
          <a:p>
            <a:pPr lvl="1"/>
            <a:r>
              <a:rPr lang="en-US" dirty="0" smtClean="0"/>
              <a:t>www.onenote.com</a:t>
            </a:r>
          </a:p>
          <a:p>
            <a:r>
              <a:rPr lang="en-US" dirty="0" smtClean="0"/>
              <a:t>OneNote save dialog</a:t>
            </a:r>
          </a:p>
          <a:p>
            <a:pPr lvl="1"/>
            <a:r>
              <a:rPr lang="en-US" dirty="0" smtClean="0"/>
              <a:t>JavaScript snippet</a:t>
            </a:r>
            <a:endParaRPr lang="en-US" dirty="0"/>
          </a:p>
        </p:txBody>
      </p:sp>
      <p:sp>
        <p:nvSpPr>
          <p:cNvPr id="4" name="Title 3"/>
          <p:cNvSpPr>
            <a:spLocks noGrp="1"/>
          </p:cNvSpPr>
          <p:nvPr>
            <p:ph type="title"/>
          </p:nvPr>
        </p:nvSpPr>
        <p:spPr/>
        <p:txBody>
          <a:bodyPr/>
          <a:lstStyle/>
          <a:p>
            <a:r>
              <a:rPr lang="en-US" dirty="0" smtClean="0"/>
              <a:t>One-Click capture</a:t>
            </a:r>
            <a:endParaRPr lang="en-US" dirty="0"/>
          </a:p>
        </p:txBody>
      </p:sp>
    </p:spTree>
    <p:extLst>
      <p:ext uri="{BB962C8B-B14F-4D97-AF65-F5344CB8AC3E}">
        <p14:creationId xmlns:p14="http://schemas.microsoft.com/office/powerpoint/2010/main" val="256219450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One-Click Capture to OneNote</a:t>
            </a:r>
            <a:endParaRPr lang="en-US" dirty="0"/>
          </a:p>
        </p:txBody>
      </p:sp>
    </p:spTree>
    <p:extLst>
      <p:ext uri="{BB962C8B-B14F-4D97-AF65-F5344CB8AC3E}">
        <p14:creationId xmlns:p14="http://schemas.microsoft.com/office/powerpoint/2010/main" val="3574812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800" dirty="0" smtClean="0"/>
              <a:t>Getting Started with custom application</a:t>
            </a:r>
            <a:endParaRPr lang="en-US" sz="4800" dirty="0"/>
          </a:p>
        </p:txBody>
      </p:sp>
      <p:sp>
        <p:nvSpPr>
          <p:cNvPr id="2" name="Text Placeholder 1"/>
          <p:cNvSpPr>
            <a:spLocks noGrp="1"/>
          </p:cNvSpPr>
          <p:nvPr>
            <p:ph type="body" sz="quarter" idx="10"/>
          </p:nvPr>
        </p:nvSpPr>
        <p:spPr/>
        <p:txBody>
          <a:bodyPr/>
          <a:lstStyle/>
          <a:p>
            <a:r>
              <a:rPr lang="en-US" dirty="0" smtClean="0"/>
              <a:t>Register your app</a:t>
            </a:r>
          </a:p>
          <a:p>
            <a:pPr lvl="0"/>
            <a:r>
              <a:rPr lang="en-US" dirty="0" smtClean="0"/>
              <a:t>Authenticate the user</a:t>
            </a:r>
          </a:p>
          <a:p>
            <a:pPr lvl="0"/>
            <a:r>
              <a:rPr lang="en-US" dirty="0" smtClean="0"/>
              <a:t>Capture</a:t>
            </a:r>
            <a:r>
              <a:rPr lang="en-US" baseline="0" dirty="0" smtClean="0"/>
              <a:t> Content</a:t>
            </a:r>
          </a:p>
          <a:p>
            <a:pPr lvl="0"/>
            <a:r>
              <a:rPr lang="en-US" baseline="0" dirty="0" smtClean="0"/>
              <a:t>Add to OneNote Service</a:t>
            </a:r>
          </a:p>
        </p:txBody>
      </p:sp>
      <p:sp>
        <p:nvSpPr>
          <p:cNvPr id="4" name="Slide Number Placeholder 3"/>
          <p:cNvSpPr>
            <a:spLocks noGrp="1"/>
          </p:cNvSpPr>
          <p:nvPr>
            <p:ph type="sldNum" sz="quarter" idx="12"/>
          </p:nvPr>
        </p:nvSpPr>
        <p:spPr/>
        <p:txBody>
          <a:bodyPr/>
          <a:lstStyle/>
          <a:p>
            <a:fld id="{727B4C2D-45E2-4621-8491-2995EB46A674}" type="slidenum">
              <a:rPr lang="en-US" smtClean="0"/>
              <a:pPr/>
              <a:t>18</a:t>
            </a:fld>
            <a:endParaRPr lang="en-US" dirty="0"/>
          </a:p>
        </p:txBody>
      </p:sp>
    </p:spTree>
    <p:extLst>
      <p:ext uri="{BB962C8B-B14F-4D97-AF65-F5344CB8AC3E}">
        <p14:creationId xmlns:p14="http://schemas.microsoft.com/office/powerpoint/2010/main" val="320313872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sz="3600" dirty="0" smtClean="0"/>
              <a:t>OneNote API uses OneDrive – requires Live Service</a:t>
            </a:r>
          </a:p>
          <a:p>
            <a:pPr lvl="1"/>
            <a:r>
              <a:rPr lang="en-US" dirty="0">
                <a:hlinkClick r:id="rId3"/>
              </a:rPr>
              <a:t>https://</a:t>
            </a:r>
            <a:r>
              <a:rPr lang="en-US" dirty="0" smtClean="0">
                <a:hlinkClick r:id="rId3"/>
              </a:rPr>
              <a:t>account.live.com/developers/applications/create</a:t>
            </a:r>
            <a:endParaRPr lang="en-US" dirty="0" smtClean="0"/>
          </a:p>
          <a:p>
            <a:pPr lvl="1"/>
            <a:r>
              <a:rPr lang="en-US" dirty="0" smtClean="0"/>
              <a:t>Requires Microsoft Account</a:t>
            </a:r>
          </a:p>
          <a:p>
            <a:pPr lvl="0"/>
            <a:r>
              <a:rPr lang="en-US" sz="3600" dirty="0" smtClean="0"/>
              <a:t>OneNote API uses OneDrive for Business – requires O365</a:t>
            </a:r>
          </a:p>
          <a:p>
            <a:pPr lvl="1"/>
            <a:r>
              <a:rPr lang="en-US" baseline="0" dirty="0" smtClean="0"/>
              <a:t>Requires Microsoft Account</a:t>
            </a:r>
          </a:p>
        </p:txBody>
      </p:sp>
      <p:sp>
        <p:nvSpPr>
          <p:cNvPr id="3" name="Title 2"/>
          <p:cNvSpPr>
            <a:spLocks noGrp="1"/>
          </p:cNvSpPr>
          <p:nvPr>
            <p:ph type="title"/>
          </p:nvPr>
        </p:nvSpPr>
        <p:spPr/>
        <p:txBody>
          <a:bodyPr/>
          <a:lstStyle/>
          <a:p>
            <a:r>
              <a:rPr lang="en-US" dirty="0" smtClean="0"/>
              <a:t>Register with Microsoft Live Service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19</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298160069"/>
              </p:ext>
            </p:extLst>
          </p:nvPr>
        </p:nvGraphicFramePr>
        <p:xfrm>
          <a:off x="460853" y="4072924"/>
          <a:ext cx="11149014" cy="2565400"/>
        </p:xfrm>
        <a:graphic>
          <a:graphicData uri="http://schemas.openxmlformats.org/drawingml/2006/table">
            <a:tbl>
              <a:tblPr firstRow="1" bandRow="1">
                <a:tableStyleId>{5C22544A-7EE6-4342-B048-85BDC9FD1C3A}</a:tableStyleId>
              </a:tblPr>
              <a:tblGrid>
                <a:gridCol w="3716338">
                  <a:extLst>
                    <a:ext uri="{9D8B030D-6E8A-4147-A177-3AD203B41FA5}">
                      <a16:colId xmlns:a16="http://schemas.microsoft.com/office/drawing/2014/main" val="20000"/>
                    </a:ext>
                  </a:extLst>
                </a:gridCol>
                <a:gridCol w="3716338">
                  <a:extLst>
                    <a:ext uri="{9D8B030D-6E8A-4147-A177-3AD203B41FA5}">
                      <a16:colId xmlns:a16="http://schemas.microsoft.com/office/drawing/2014/main" val="20001"/>
                    </a:ext>
                  </a:extLst>
                </a:gridCol>
                <a:gridCol w="3716338">
                  <a:extLst>
                    <a:ext uri="{9D8B030D-6E8A-4147-A177-3AD203B41FA5}">
                      <a16:colId xmlns:a16="http://schemas.microsoft.com/office/drawing/2014/main" val="20002"/>
                    </a:ext>
                  </a:extLst>
                </a:gridCol>
              </a:tblGrid>
              <a:tr h="370840">
                <a:tc>
                  <a:txBody>
                    <a:bodyPr/>
                    <a:lstStyle/>
                    <a:p>
                      <a:r>
                        <a:rPr lang="en-US" dirty="0" smtClean="0"/>
                        <a:t>If you’re developing…</a:t>
                      </a:r>
                      <a:endParaRPr lang="en-US" dirty="0"/>
                    </a:p>
                  </a:txBody>
                  <a:tcPr/>
                </a:tc>
                <a:tc>
                  <a:txBody>
                    <a:bodyPr/>
                    <a:lstStyle/>
                    <a:p>
                      <a:r>
                        <a:rPr lang="en-US" dirty="0" smtClean="0"/>
                        <a:t>You’ll need to have a …</a:t>
                      </a:r>
                      <a:endParaRPr lang="en-US" dirty="0"/>
                    </a:p>
                  </a:txBody>
                  <a:tcPr/>
                </a:tc>
                <a:tc>
                  <a:txBody>
                    <a:bodyPr/>
                    <a:lstStyle/>
                    <a:p>
                      <a:r>
                        <a:rPr lang="en-US" dirty="0" smtClean="0"/>
                        <a:t>So you can get your…</a:t>
                      </a:r>
                      <a:endParaRPr lang="en-US" dirty="0"/>
                    </a:p>
                  </a:txBody>
                  <a:tcPr/>
                </a:tc>
                <a:extLst>
                  <a:ext uri="{0D108BD9-81ED-4DB2-BD59-A6C34878D82A}">
                    <a16:rowId xmlns:a16="http://schemas.microsoft.com/office/drawing/2014/main" val="10000"/>
                  </a:ext>
                </a:extLst>
              </a:tr>
              <a:tr h="370840">
                <a:tc>
                  <a:txBody>
                    <a:bodyPr/>
                    <a:lstStyle/>
                    <a:p>
                      <a:r>
                        <a:rPr lang="en-US" dirty="0" smtClean="0"/>
                        <a:t>Android, iOS</a:t>
                      </a:r>
                      <a:r>
                        <a:rPr lang="en-US" baseline="0" dirty="0" smtClean="0"/>
                        <a:t> or Windows Phone</a:t>
                      </a:r>
                      <a:endParaRPr lang="en-US" dirty="0"/>
                    </a:p>
                  </a:txBody>
                  <a:tcPr/>
                </a:tc>
                <a:tc>
                  <a:txBody>
                    <a:bodyPr/>
                    <a:lstStyle/>
                    <a:p>
                      <a:r>
                        <a:rPr lang="en-US" dirty="0" smtClean="0"/>
                        <a:t>Microsoft Account</a:t>
                      </a:r>
                    </a:p>
                    <a:p>
                      <a:r>
                        <a:rPr lang="en-US" dirty="0" smtClean="0"/>
                        <a:t>Org</a:t>
                      </a:r>
                      <a:r>
                        <a:rPr lang="en-US" baseline="0" dirty="0" smtClean="0"/>
                        <a:t> ID</a:t>
                      </a:r>
                      <a:endParaRPr lang="en-US" dirty="0"/>
                    </a:p>
                  </a:txBody>
                  <a:tcPr/>
                </a:tc>
                <a:tc>
                  <a:txBody>
                    <a:bodyPr/>
                    <a:lstStyle/>
                    <a:p>
                      <a:r>
                        <a:rPr lang="en-US" dirty="0" smtClean="0"/>
                        <a:t>Client ID</a:t>
                      </a:r>
                      <a:endParaRPr lang="en-US" dirty="0"/>
                    </a:p>
                  </a:txBody>
                  <a:tcPr/>
                </a:tc>
                <a:extLst>
                  <a:ext uri="{0D108BD9-81ED-4DB2-BD59-A6C34878D82A}">
                    <a16:rowId xmlns:a16="http://schemas.microsoft.com/office/drawing/2014/main" val="10001"/>
                  </a:ext>
                </a:extLst>
              </a:tr>
              <a:tr h="370840">
                <a:tc>
                  <a:txBody>
                    <a:bodyPr/>
                    <a:lstStyle/>
                    <a:p>
                      <a:r>
                        <a:rPr lang="en-US" dirty="0" smtClean="0"/>
                        <a:t>Windows Store apps</a:t>
                      </a:r>
                      <a:endParaRPr lang="en-US" dirty="0"/>
                    </a:p>
                  </a:txBody>
                  <a:tcPr/>
                </a:tc>
                <a:tc>
                  <a:txBody>
                    <a:bodyPr/>
                    <a:lstStyle/>
                    <a:p>
                      <a:r>
                        <a:rPr lang="en-US" dirty="0" smtClean="0"/>
                        <a:t>Microsoft Account</a:t>
                      </a:r>
                      <a:r>
                        <a:rPr lang="en-US" baseline="0" dirty="0" smtClean="0"/>
                        <a:t> registered as a Windows Store developer account</a:t>
                      </a:r>
                    </a:p>
                    <a:p>
                      <a:r>
                        <a:rPr lang="en-US" baseline="0" dirty="0" smtClean="0"/>
                        <a:t>Org ID</a:t>
                      </a:r>
                      <a:endParaRPr lang="en-US" dirty="0"/>
                    </a:p>
                  </a:txBody>
                  <a:tcPr/>
                </a:tc>
                <a:tc>
                  <a:txBody>
                    <a:bodyPr/>
                    <a:lstStyle/>
                    <a:p>
                      <a:r>
                        <a:rPr lang="en-US" dirty="0" smtClean="0"/>
                        <a:t>Package Identity</a:t>
                      </a:r>
                      <a:endParaRPr lang="en-US" dirty="0"/>
                    </a:p>
                  </a:txBody>
                  <a:tcPr/>
                </a:tc>
                <a:extLst>
                  <a:ext uri="{0D108BD9-81ED-4DB2-BD59-A6C34878D82A}">
                    <a16:rowId xmlns:a16="http://schemas.microsoft.com/office/drawing/2014/main" val="10002"/>
                  </a:ext>
                </a:extLst>
              </a:tr>
              <a:tr h="370840">
                <a:tc>
                  <a:txBody>
                    <a:bodyPr/>
                    <a:lstStyle/>
                    <a:p>
                      <a:r>
                        <a:rPr lang="en-US" dirty="0" smtClean="0"/>
                        <a:t>Other types (Win7/Web/Desktop)</a:t>
                      </a:r>
                      <a:endParaRPr lang="en-US" dirty="0"/>
                    </a:p>
                  </a:txBody>
                  <a:tcPr/>
                </a:tc>
                <a:tc>
                  <a:txBody>
                    <a:bodyPr/>
                    <a:lstStyle/>
                    <a:p>
                      <a:r>
                        <a:rPr lang="en-US" dirty="0" smtClean="0"/>
                        <a:t>Microsoft Account</a:t>
                      </a:r>
                    </a:p>
                    <a:p>
                      <a:r>
                        <a:rPr lang="en-US" dirty="0" smtClean="0"/>
                        <a:t>Org ID</a:t>
                      </a:r>
                      <a:endParaRPr lang="en-US" dirty="0"/>
                    </a:p>
                  </a:txBody>
                  <a:tcPr/>
                </a:tc>
                <a:tc>
                  <a:txBody>
                    <a:bodyPr/>
                    <a:lstStyle/>
                    <a:p>
                      <a:r>
                        <a:rPr lang="en-US" dirty="0" smtClean="0"/>
                        <a:t>Client ID,</a:t>
                      </a:r>
                      <a:r>
                        <a:rPr lang="en-US" baseline="0" dirty="0" smtClean="0"/>
                        <a:t> client secret, redirect domain</a:t>
                      </a:r>
                      <a:endParaRPr 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8585856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algn="ctr" defTabSz="912645">
              <a:defRPr/>
            </a:pPr>
            <a:endParaRPr lang="en-US" sz="1735" dirty="0">
              <a:solidFill>
                <a:srgbClr val="FFFFFF"/>
              </a:solidFill>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defTabSz="914001">
                <a:defRPr/>
              </a:pPr>
              <a:endParaRPr lang="en-US" sz="1836" dirty="0">
                <a:solidFill>
                  <a:srgbClr val="000000"/>
                </a:solidFill>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algn="ctr">
              <a:defRPr/>
            </a:pPr>
            <a:r>
              <a:rPr lang="en-US" sz="3600" spc="-70" dirty="0" smtClean="0">
                <a:solidFill>
                  <a:srgbClr val="FFFFFF"/>
                </a:solidFill>
              </a:rPr>
              <a:t>dev.office.com/training</a:t>
            </a:r>
          </a:p>
        </p:txBody>
      </p:sp>
    </p:spTree>
    <p:extLst>
      <p:ext uri="{BB962C8B-B14F-4D97-AF65-F5344CB8AC3E}">
        <p14:creationId xmlns:p14="http://schemas.microsoft.com/office/powerpoint/2010/main" val="11185902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736" y="228600"/>
            <a:ext cx="11804904" cy="747897"/>
          </a:xfrm>
        </p:spPr>
        <p:txBody>
          <a:bodyPr/>
          <a:lstStyle/>
          <a:p>
            <a:r>
              <a:rPr lang="en-US" dirty="0" smtClean="0"/>
              <a:t>OneDrive Consumer - Register Application</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pPr/>
              <a:t>20</a:t>
            </a:fld>
            <a:endParaRPr lang="en-US" dirty="0"/>
          </a:p>
        </p:txBody>
      </p:sp>
      <p:pic>
        <p:nvPicPr>
          <p:cNvPr id="5" name="Picture 4"/>
          <p:cNvPicPr>
            <a:picLocks noChangeAspect="1"/>
          </p:cNvPicPr>
          <p:nvPr/>
        </p:nvPicPr>
        <p:blipFill>
          <a:blip r:embed="rId3"/>
          <a:stretch>
            <a:fillRect/>
          </a:stretch>
        </p:blipFill>
        <p:spPr>
          <a:xfrm>
            <a:off x="2214879" y="1136042"/>
            <a:ext cx="7515225" cy="4714875"/>
          </a:xfrm>
          <a:prstGeom prst="rect">
            <a:avLst/>
          </a:prstGeom>
        </p:spPr>
      </p:pic>
    </p:spTree>
    <p:extLst>
      <p:ext uri="{BB962C8B-B14F-4D97-AF65-F5344CB8AC3E}">
        <p14:creationId xmlns:p14="http://schemas.microsoft.com/office/powerpoint/2010/main" val="2992052221"/>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424364"/>
          </a:xfrm>
        </p:spPr>
        <p:txBody>
          <a:bodyPr/>
          <a:lstStyle/>
          <a:p>
            <a:r>
              <a:rPr lang="en-US" dirty="0" smtClean="0"/>
              <a:t>Microsoft Account Authentication</a:t>
            </a:r>
            <a:r>
              <a:rPr lang="en-US" baseline="0" dirty="0" smtClean="0"/>
              <a:t> </a:t>
            </a:r>
          </a:p>
          <a:p>
            <a:pPr lvl="1"/>
            <a:r>
              <a:rPr lang="en-US" dirty="0" smtClean="0"/>
              <a:t>Available via </a:t>
            </a:r>
            <a:r>
              <a:rPr lang="en-US" dirty="0" err="1" smtClean="0"/>
              <a:t>NuGet</a:t>
            </a:r>
            <a:endParaRPr lang="en-US" dirty="0" smtClean="0"/>
          </a:p>
          <a:p>
            <a:pPr lvl="0"/>
            <a:r>
              <a:rPr lang="en-US" dirty="0" err="1" smtClean="0"/>
              <a:t>Microsoft.Live.LiveAuthClient</a:t>
            </a:r>
            <a:r>
              <a:rPr lang="en-US" dirty="0" smtClean="0"/>
              <a:t> class</a:t>
            </a:r>
          </a:p>
          <a:p>
            <a:pPr lvl="1"/>
            <a:r>
              <a:rPr lang="en-US" dirty="0" smtClean="0"/>
              <a:t>Manages Access / Refresh tokens</a:t>
            </a:r>
          </a:p>
          <a:p>
            <a:pPr lvl="0"/>
            <a:r>
              <a:rPr lang="en-US" dirty="0" smtClean="0"/>
              <a:t>Scope</a:t>
            </a:r>
          </a:p>
          <a:p>
            <a:pPr lvl="1"/>
            <a:r>
              <a:rPr lang="en-US" sz="1800" dirty="0" err="1" smtClean="0"/>
              <a:t>Office.OneNote_Create</a:t>
            </a:r>
            <a:r>
              <a:rPr lang="en-US" sz="1800" dirty="0" smtClean="0"/>
              <a:t>, </a:t>
            </a:r>
            <a:r>
              <a:rPr lang="en-US" sz="1800" dirty="0" err="1" smtClean="0"/>
              <a:t>Office.OneNote_Update</a:t>
            </a:r>
            <a:r>
              <a:rPr lang="en-US" sz="1800" dirty="0" smtClean="0"/>
              <a:t>, </a:t>
            </a:r>
            <a:r>
              <a:rPr lang="en-US" sz="1800" dirty="0" err="1" smtClean="0"/>
              <a:t>Office.OneNote_Update_By_App</a:t>
            </a:r>
            <a:r>
              <a:rPr lang="en-US" sz="1800" dirty="0" smtClean="0"/>
              <a:t>, </a:t>
            </a:r>
            <a:r>
              <a:rPr lang="en-US" sz="1800" dirty="0" err="1" smtClean="0"/>
              <a:t>Office.OneNote</a:t>
            </a:r>
            <a:endParaRPr lang="en-US" sz="1800" dirty="0" smtClean="0"/>
          </a:p>
          <a:p>
            <a:pPr lvl="1"/>
            <a:r>
              <a:rPr lang="en-US" sz="1800" dirty="0" smtClean="0"/>
              <a:t>(</a:t>
            </a:r>
            <a:r>
              <a:rPr lang="en-US" sz="1800" dirty="0" err="1" smtClean="0"/>
              <a:t>WL.SignIn</a:t>
            </a:r>
            <a:r>
              <a:rPr lang="en-US" sz="1800" dirty="0" smtClean="0"/>
              <a:t> &amp; </a:t>
            </a:r>
            <a:r>
              <a:rPr lang="en-US" sz="1800" dirty="0" err="1" smtClean="0"/>
              <a:t>WL.Offline_Access</a:t>
            </a:r>
            <a:r>
              <a:rPr lang="en-US" sz="1800" dirty="0" smtClean="0"/>
              <a:t> required for using Refresh Token)</a:t>
            </a:r>
          </a:p>
          <a:p>
            <a:pPr lvl="1"/>
            <a:r>
              <a:rPr lang="en-US" sz="1800" dirty="0" smtClean="0">
                <a:hlinkClick r:id="rId2"/>
              </a:rPr>
              <a:t>Permission Scope reference</a:t>
            </a:r>
            <a:r>
              <a:rPr lang="en-US" sz="1800" dirty="0">
                <a:hlinkClick r:id="rId2"/>
              </a:rPr>
              <a:t> </a:t>
            </a:r>
            <a:r>
              <a:rPr lang="en-US" sz="1800" dirty="0" smtClean="0">
                <a:hlinkClick r:id="rId2"/>
              </a:rPr>
              <a:t>documentation on MSDN</a:t>
            </a:r>
            <a:endParaRPr lang="en-US" sz="1800" dirty="0" smtClean="0"/>
          </a:p>
        </p:txBody>
      </p:sp>
      <p:sp>
        <p:nvSpPr>
          <p:cNvPr id="3" name="Title 2"/>
          <p:cNvSpPr>
            <a:spLocks noGrp="1"/>
          </p:cNvSpPr>
          <p:nvPr>
            <p:ph type="title"/>
          </p:nvPr>
        </p:nvSpPr>
        <p:spPr/>
        <p:txBody>
          <a:bodyPr/>
          <a:lstStyle/>
          <a:p>
            <a:r>
              <a:rPr lang="en-US" dirty="0" smtClean="0"/>
              <a:t>Authenticate the User</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21</a:t>
            </a:fld>
            <a:endParaRPr lang="en-US" dirty="0"/>
          </a:p>
        </p:txBody>
      </p:sp>
    </p:spTree>
    <p:extLst>
      <p:ext uri="{BB962C8B-B14F-4D97-AF65-F5344CB8AC3E}">
        <p14:creationId xmlns:p14="http://schemas.microsoft.com/office/powerpoint/2010/main" val="93531410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lvl="0"/>
            <a:r>
              <a:rPr lang="en-US" dirty="0" smtClean="0"/>
              <a:t>HTML</a:t>
            </a:r>
          </a:p>
          <a:p>
            <a:pPr lvl="0"/>
            <a:r>
              <a:rPr lang="en-US" dirty="0" smtClean="0"/>
              <a:t>Image</a:t>
            </a:r>
          </a:p>
          <a:p>
            <a:pPr lvl="0"/>
            <a:r>
              <a:rPr lang="en-US" sz="4000" kern="1200" spc="-70" baseline="0" dirty="0" smtClean="0">
                <a:gradFill>
                  <a:gsLst>
                    <a:gs pos="100000">
                      <a:schemeClr val="tx2"/>
                    </a:gs>
                    <a:gs pos="0">
                      <a:schemeClr val="tx2"/>
                    </a:gs>
                  </a:gsLst>
                  <a:lin ang="5400000" scaled="0"/>
                </a:gradFill>
                <a:effectLst/>
                <a:latin typeface="+mj-lt"/>
                <a:ea typeface="+mn-ea"/>
                <a:cs typeface="+mn-cs"/>
              </a:rPr>
              <a:t>Embedded File</a:t>
            </a:r>
          </a:p>
        </p:txBody>
      </p:sp>
      <p:sp>
        <p:nvSpPr>
          <p:cNvPr id="3" name="Title 2"/>
          <p:cNvSpPr>
            <a:spLocks noGrp="1"/>
          </p:cNvSpPr>
          <p:nvPr>
            <p:ph type="title"/>
          </p:nvPr>
        </p:nvSpPr>
        <p:spPr/>
        <p:txBody>
          <a:bodyPr/>
          <a:lstStyle/>
          <a:p>
            <a:r>
              <a:rPr lang="en-US" dirty="0" smtClean="0"/>
              <a:t>Capture Content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22</a:t>
            </a:fld>
            <a:endParaRPr lang="en-US" dirty="0"/>
          </a:p>
        </p:txBody>
      </p:sp>
      <p:pic>
        <p:nvPicPr>
          <p:cNvPr id="8" name="Picture 7"/>
          <p:cNvPicPr>
            <a:picLocks noChangeAspect="1"/>
          </p:cNvPicPr>
          <p:nvPr/>
        </p:nvPicPr>
        <p:blipFill>
          <a:blip r:embed="rId3"/>
          <a:stretch>
            <a:fillRect/>
          </a:stretch>
        </p:blipFill>
        <p:spPr>
          <a:xfrm>
            <a:off x="7839246" y="228600"/>
            <a:ext cx="3276429" cy="5900537"/>
          </a:xfrm>
          <a:prstGeom prst="rect">
            <a:avLst/>
          </a:prstGeom>
          <a:ln>
            <a:solidFill>
              <a:schemeClr val="accent1"/>
            </a:solidFill>
          </a:ln>
        </p:spPr>
      </p:pic>
    </p:spTree>
    <p:extLst>
      <p:ext uri="{BB962C8B-B14F-4D97-AF65-F5344CB8AC3E}">
        <p14:creationId xmlns:p14="http://schemas.microsoft.com/office/powerpoint/2010/main" val="294401632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447799"/>
            <a:ext cx="11149013" cy="4951758"/>
          </a:xfrm>
        </p:spPr>
        <p:txBody>
          <a:bodyPr/>
          <a:lstStyle/>
          <a:p>
            <a:r>
              <a:rPr lang="en-US" dirty="0" err="1" smtClean="0"/>
              <a:t>RESTful</a:t>
            </a:r>
            <a:r>
              <a:rPr lang="en-US" baseline="0" dirty="0" smtClean="0"/>
              <a:t> API</a:t>
            </a:r>
          </a:p>
          <a:p>
            <a:pPr lvl="1"/>
            <a:r>
              <a:rPr lang="en-US" dirty="0" smtClean="0"/>
              <a:t>https://www.onenote.com</a:t>
            </a:r>
            <a:r>
              <a:rPr lang="en-US" dirty="0"/>
              <a:t>/</a:t>
            </a:r>
            <a:endParaRPr lang="en-US" baseline="0" dirty="0" smtClean="0"/>
          </a:p>
          <a:p>
            <a:r>
              <a:rPr lang="en-US" dirty="0" err="1" smtClean="0"/>
              <a:t>OAuth</a:t>
            </a:r>
            <a:r>
              <a:rPr lang="en-US" dirty="0" smtClean="0"/>
              <a:t> token in header</a:t>
            </a:r>
          </a:p>
          <a:p>
            <a:r>
              <a:rPr lang="en-US" dirty="0" smtClean="0"/>
              <a:t>Content in POST body</a:t>
            </a:r>
          </a:p>
          <a:p>
            <a:pPr lvl="1"/>
            <a:r>
              <a:rPr lang="en-US" dirty="0" smtClean="0"/>
              <a:t>UTF-8 encoding</a:t>
            </a:r>
          </a:p>
          <a:p>
            <a:pPr lvl="1"/>
            <a:r>
              <a:rPr lang="en-US" dirty="0" smtClean="0"/>
              <a:t>HTML must be well-formed </a:t>
            </a:r>
          </a:p>
          <a:p>
            <a:r>
              <a:rPr lang="en-US" dirty="0" smtClean="0"/>
              <a:t>Try it out</a:t>
            </a:r>
          </a:p>
          <a:p>
            <a:pPr lvl="1"/>
            <a:r>
              <a:rPr lang="en-US" dirty="0" smtClean="0">
                <a:hlinkClick r:id="rId2"/>
              </a:rPr>
              <a:t>https://apigee.com/onenote/embed/console/onenote/</a:t>
            </a:r>
            <a:r>
              <a:rPr lang="en-US" dirty="0" smtClean="0"/>
              <a:t> (production)</a:t>
            </a:r>
          </a:p>
          <a:p>
            <a:pPr lvl="1"/>
            <a:r>
              <a:rPr lang="en-US" dirty="0">
                <a:hlinkClick r:id="rId3"/>
              </a:rPr>
              <a:t>https://apigee.com/</a:t>
            </a:r>
            <a:r>
              <a:rPr lang="en-US" dirty="0" smtClean="0">
                <a:hlinkClick r:id="rId3"/>
              </a:rPr>
              <a:t>onenote_beta/</a:t>
            </a:r>
            <a:r>
              <a:rPr lang="en-US" dirty="0">
                <a:hlinkClick r:id="rId3"/>
              </a:rPr>
              <a:t>embed/console/</a:t>
            </a:r>
            <a:r>
              <a:rPr lang="en-US" dirty="0" smtClean="0">
                <a:hlinkClick r:id="rId3"/>
              </a:rPr>
              <a:t>onenote_beta/ </a:t>
            </a:r>
            <a:r>
              <a:rPr lang="en-US" dirty="0" smtClean="0"/>
              <a:t>(bleeding edge, beta)</a:t>
            </a:r>
            <a:endParaRPr lang="en-US" dirty="0"/>
          </a:p>
          <a:p>
            <a:pPr lvl="1"/>
            <a:endParaRPr lang="en-US" dirty="0"/>
          </a:p>
        </p:txBody>
      </p:sp>
      <p:sp>
        <p:nvSpPr>
          <p:cNvPr id="3" name="Title 2"/>
          <p:cNvSpPr>
            <a:spLocks noGrp="1"/>
          </p:cNvSpPr>
          <p:nvPr>
            <p:ph type="title"/>
          </p:nvPr>
        </p:nvSpPr>
        <p:spPr/>
        <p:txBody>
          <a:bodyPr/>
          <a:lstStyle/>
          <a:p>
            <a:r>
              <a:rPr lang="en-US" dirty="0" smtClean="0"/>
              <a:t>Add to OneNote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23</a:t>
            </a:fld>
            <a:endParaRPr lang="en-US" dirty="0"/>
          </a:p>
        </p:txBody>
      </p:sp>
      <p:pic>
        <p:nvPicPr>
          <p:cNvPr id="7" name="Picture 6"/>
          <p:cNvPicPr>
            <a:picLocks noChangeAspect="1"/>
          </p:cNvPicPr>
          <p:nvPr/>
        </p:nvPicPr>
        <p:blipFill>
          <a:blip r:embed="rId4"/>
          <a:stretch>
            <a:fillRect/>
          </a:stretch>
        </p:blipFill>
        <p:spPr>
          <a:xfrm>
            <a:off x="6018405" y="1218904"/>
            <a:ext cx="5864034" cy="2853034"/>
          </a:xfrm>
          <a:prstGeom prst="rect">
            <a:avLst/>
          </a:prstGeom>
        </p:spPr>
      </p:pic>
    </p:spTree>
    <p:extLst>
      <p:ext uri="{BB962C8B-B14F-4D97-AF65-F5344CB8AC3E}">
        <p14:creationId xmlns:p14="http://schemas.microsoft.com/office/powerpoint/2010/main" val="359452787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OneNote REST Interface</a:t>
            </a:r>
            <a:endParaRPr lang="en-US" dirty="0"/>
          </a:p>
        </p:txBody>
      </p:sp>
      <p:sp>
        <p:nvSpPr>
          <p:cNvPr id="2" name="Text Placeholder 1"/>
          <p:cNvSpPr>
            <a:spLocks noGrp="1"/>
          </p:cNvSpPr>
          <p:nvPr>
            <p:ph type="body" sz="quarter" idx="11"/>
          </p:nvPr>
        </p:nvSpPr>
        <p:spPr>
          <a:xfrm>
            <a:off x="520699" y="1447800"/>
            <a:ext cx="6437313" cy="4681538"/>
          </a:xfrm>
        </p:spPr>
        <p:txBody>
          <a:bodyPr>
            <a:noAutofit/>
          </a:bodyPr>
          <a:lstStyle/>
          <a:p>
            <a:r>
              <a:rPr lang="en-US" dirty="0" smtClean="0"/>
              <a:t>GET</a:t>
            </a:r>
          </a:p>
          <a:p>
            <a:pPr lvl="1"/>
            <a:r>
              <a:rPr lang="en-US" dirty="0" smtClean="0"/>
              <a:t>Pages</a:t>
            </a:r>
          </a:p>
          <a:p>
            <a:pPr lvl="1"/>
            <a:r>
              <a:rPr lang="en-US" dirty="0" smtClean="0"/>
              <a:t>Sections</a:t>
            </a:r>
          </a:p>
          <a:p>
            <a:pPr lvl="1"/>
            <a:r>
              <a:rPr lang="en-US" dirty="0" err="1" smtClean="0"/>
              <a:t>SectionGroups</a:t>
            </a:r>
            <a:endParaRPr lang="en-US" dirty="0" smtClean="0"/>
          </a:p>
          <a:p>
            <a:pPr lvl="1"/>
            <a:r>
              <a:rPr lang="en-US" dirty="0" smtClean="0"/>
              <a:t>Notebooks</a:t>
            </a:r>
          </a:p>
          <a:p>
            <a:pPr lvl="0"/>
            <a:r>
              <a:rPr lang="en-US" dirty="0" smtClean="0"/>
              <a:t>POST</a:t>
            </a:r>
          </a:p>
          <a:p>
            <a:pPr lvl="1"/>
            <a:r>
              <a:rPr lang="en-US" dirty="0" smtClean="0"/>
              <a:t>Pages</a:t>
            </a:r>
          </a:p>
          <a:p>
            <a:pPr lvl="1"/>
            <a:r>
              <a:rPr lang="en-US" dirty="0" smtClean="0"/>
              <a:t>Sections</a:t>
            </a:r>
          </a:p>
          <a:p>
            <a:pPr lvl="1"/>
            <a:r>
              <a:rPr lang="en-US" dirty="0" smtClean="0"/>
              <a:t>Notebooks</a:t>
            </a:r>
          </a:p>
          <a:p>
            <a:pPr lvl="0"/>
            <a:r>
              <a:rPr lang="en-US" dirty="0" smtClean="0"/>
              <a:t>PATCH </a:t>
            </a:r>
            <a:endParaRPr lang="en-US" sz="2400" dirty="0" smtClean="0">
              <a:solidFill>
                <a:schemeClr val="tx1"/>
              </a:solidFill>
              <a:latin typeface="Consolas" panose="020B0609020204030204" pitchFamily="49" charset="0"/>
              <a:cs typeface="Consolas" panose="020B0609020204030204" pitchFamily="49" charset="0"/>
            </a:endParaRPr>
          </a:p>
          <a:p>
            <a:pPr lvl="1"/>
            <a:r>
              <a:rPr lang="en-US" dirty="0" smtClean="0"/>
              <a:t>Pages</a:t>
            </a:r>
            <a:endParaRPr lang="en-US" dirty="0"/>
          </a:p>
        </p:txBody>
      </p:sp>
      <p:sp>
        <p:nvSpPr>
          <p:cNvPr id="6" name="Text Placeholder 5"/>
          <p:cNvSpPr>
            <a:spLocks noGrp="1"/>
          </p:cNvSpPr>
          <p:nvPr>
            <p:ph type="body" sz="quarter" idx="12"/>
          </p:nvPr>
        </p:nvSpPr>
        <p:spPr>
          <a:xfrm>
            <a:off x="5513832" y="1447800"/>
            <a:ext cx="6159056" cy="2462213"/>
          </a:xfrm>
        </p:spPr>
        <p:txBody>
          <a:bodyPr/>
          <a:lstStyle/>
          <a:p>
            <a:r>
              <a:rPr lang="en-US" dirty="0" smtClean="0"/>
              <a:t>Root URI</a:t>
            </a:r>
          </a:p>
          <a:p>
            <a:pPr marL="3175" marR="0" lvl="1"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sz="2400" kern="1200" spc="-70" baseline="0" dirty="0" smtClean="0">
                <a:solidFill>
                  <a:schemeClr val="tx1"/>
                </a:solidFill>
                <a:effectLst/>
                <a:latin typeface="Consolas" panose="020B0609020204030204" pitchFamily="49" charset="0"/>
                <a:cs typeface="Consolas" panose="020B0609020204030204" pitchFamily="49" charset="0"/>
              </a:rPr>
              <a:t>https://www.onenote.com/api/{version}/{context</a:t>
            </a:r>
            <a:r>
              <a:rPr lang="en-US" sz="2400" kern="1200" spc="-70" dirty="0" smtClean="0">
                <a:solidFill>
                  <a:schemeClr val="tx1"/>
                </a:solidFill>
                <a:effectLst/>
                <a:latin typeface="Consolas" panose="020B0609020204030204" pitchFamily="49" charset="0"/>
                <a:cs typeface="Consolas" panose="020B0609020204030204" pitchFamily="49" charset="0"/>
              </a:rPr>
              <a:t>}/notes</a:t>
            </a:r>
            <a:r>
              <a:rPr lang="en-US" sz="2400" kern="1200" spc="-70" baseline="0" dirty="0" smtClean="0">
                <a:solidFill>
                  <a:schemeClr val="tx1"/>
                </a:solidFill>
                <a:effectLst/>
                <a:latin typeface="Consolas" panose="020B0609020204030204" pitchFamily="49" charset="0"/>
                <a:cs typeface="Consolas" panose="020B0609020204030204" pitchFamily="49" charset="0"/>
              </a:rPr>
              <a:t/>
            </a:r>
            <a:br>
              <a:rPr lang="en-US" sz="2400" kern="1200" spc="-70" baseline="0" dirty="0" smtClean="0">
                <a:solidFill>
                  <a:schemeClr val="tx1"/>
                </a:solidFill>
                <a:effectLst/>
                <a:latin typeface="Consolas" panose="020B0609020204030204" pitchFamily="49" charset="0"/>
                <a:cs typeface="Consolas" panose="020B0609020204030204" pitchFamily="49" charset="0"/>
              </a:rPr>
            </a:br>
            <a:r>
              <a:rPr lang="en-US" sz="2400" kern="1200" spc="-70" baseline="0" dirty="0" smtClean="0">
                <a:solidFill>
                  <a:schemeClr val="tx1"/>
                </a:solidFill>
                <a:effectLst/>
                <a:latin typeface="Consolas" panose="020B0609020204030204" pitchFamily="49" charset="0"/>
                <a:cs typeface="Consolas" panose="020B0609020204030204" pitchFamily="49" charset="0"/>
              </a:rPr>
              <a:t/>
            </a:r>
            <a:br>
              <a:rPr lang="en-US" sz="2400" kern="1200" spc="-70" baseline="0" dirty="0" smtClean="0">
                <a:solidFill>
                  <a:schemeClr val="tx1"/>
                </a:solidFill>
                <a:effectLst/>
                <a:latin typeface="Consolas" panose="020B0609020204030204" pitchFamily="49" charset="0"/>
                <a:cs typeface="Consolas" panose="020B0609020204030204" pitchFamily="49" charset="0"/>
              </a:rPr>
            </a:br>
            <a:endParaRPr lang="en-US" sz="2400" kern="1200" spc="-70" baseline="0" dirty="0" smtClean="0">
              <a:solidFill>
                <a:schemeClr val="tx1"/>
              </a:solidFill>
              <a:effectLst/>
              <a:latin typeface="Consolas" panose="020B0609020204030204" pitchFamily="49" charset="0"/>
              <a:cs typeface="Consolas" panose="020B0609020204030204" pitchFamily="49" charset="0"/>
            </a:endParaRPr>
          </a:p>
          <a:p>
            <a:pPr marL="0" marR="0" lvl="0"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dirty="0"/>
              <a:t>Beta URI</a:t>
            </a:r>
          </a:p>
          <a:p>
            <a:pPr marL="0" marR="0" lvl="0" indent="0" algn="l" defTabSz="914363" rtl="0" eaLnBrk="1" fontAlgn="auto" latinLnBrk="0" hangingPunct="1">
              <a:lnSpc>
                <a:spcPct val="90000"/>
              </a:lnSpc>
              <a:spcBef>
                <a:spcPts val="1200"/>
              </a:spcBef>
              <a:spcAft>
                <a:spcPts val="0"/>
              </a:spcAft>
              <a:buClrTx/>
              <a:buSzPct val="80000"/>
              <a:buFont typeface="Arial" pitchFamily="34" charset="0"/>
              <a:buNone/>
              <a:tabLst/>
              <a:defRPr/>
            </a:pPr>
            <a:r>
              <a:rPr lang="en-US" sz="2400" dirty="0">
                <a:solidFill>
                  <a:schemeClr val="tx1"/>
                </a:solidFill>
                <a:latin typeface="Consolas" panose="020B0609020204030204" pitchFamily="49" charset="0"/>
                <a:cs typeface="Consolas" panose="020B0609020204030204" pitchFamily="49" charset="0"/>
              </a:rPr>
              <a:t>https://</a:t>
            </a:r>
            <a:r>
              <a:rPr lang="en-US" sz="2400" dirty="0" smtClean="0">
                <a:solidFill>
                  <a:schemeClr val="tx1"/>
                </a:solidFill>
                <a:latin typeface="Consolas" panose="020B0609020204030204" pitchFamily="49" charset="0"/>
                <a:cs typeface="Consolas" panose="020B0609020204030204" pitchFamily="49" charset="0"/>
              </a:rPr>
              <a:t>www.onenote.com/beta/api/{context}/notes</a:t>
            </a:r>
            <a:endParaRPr lang="en-US" sz="2400" dirty="0">
              <a:solidFill>
                <a:schemeClr val="tx1"/>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3"/>
          </p:nvPr>
        </p:nvSpPr>
        <p:spPr/>
        <p:txBody>
          <a:bodyPr/>
          <a:lstStyle/>
          <a:p>
            <a:fld id="{727B4C2D-45E2-4621-8491-2995EB46A674}" type="slidenum">
              <a:rPr lang="en-US" smtClean="0"/>
              <a:pPr/>
              <a:t>24</a:t>
            </a:fld>
            <a:endParaRPr lang="en-US" dirty="0"/>
          </a:p>
        </p:txBody>
      </p:sp>
    </p:spTree>
    <p:extLst>
      <p:ext uri="{BB962C8B-B14F-4D97-AF65-F5344CB8AC3E}">
        <p14:creationId xmlns:p14="http://schemas.microsoft.com/office/powerpoint/2010/main" val="84205268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Using OneNote API with Office 365</a:t>
            </a:r>
            <a:endParaRPr lang="en-US" dirty="0"/>
          </a:p>
        </p:txBody>
      </p:sp>
      <p:sp>
        <p:nvSpPr>
          <p:cNvPr id="7" name="Text Placeholder 6"/>
          <p:cNvSpPr>
            <a:spLocks noGrp="1"/>
          </p:cNvSpPr>
          <p:nvPr>
            <p:ph type="body" sz="quarter" idx="10"/>
          </p:nvPr>
        </p:nvSpPr>
        <p:spPr/>
        <p:txBody>
          <a:bodyPr/>
          <a:lstStyle/>
          <a:p>
            <a:r>
              <a:rPr lang="en-US" dirty="0" smtClean="0"/>
              <a:t>Notebooks stored in a user’s OneDrive for Business are accessible via OneNote API</a:t>
            </a:r>
          </a:p>
          <a:p>
            <a:r>
              <a:rPr lang="en-US" dirty="0" smtClean="0"/>
              <a:t>Register application with Azure AD</a:t>
            </a:r>
          </a:p>
          <a:p>
            <a:pPr lvl="1"/>
            <a:r>
              <a:rPr lang="en-US" dirty="0" smtClean="0"/>
              <a:t>OneNote specific permissions &amp; scopes available</a:t>
            </a:r>
          </a:p>
          <a:p>
            <a:r>
              <a:rPr lang="en-US" dirty="0" smtClean="0"/>
              <a:t>Authenticate with Azure AD &amp; obtain access token</a:t>
            </a:r>
          </a:p>
          <a:p>
            <a:r>
              <a:rPr lang="en-US" dirty="0" smtClean="0"/>
              <a:t>Requires you to first login to </a:t>
            </a:r>
            <a:r>
              <a:rPr lang="en-US" dirty="0" err="1" smtClean="0"/>
              <a:t>OneNote.com</a:t>
            </a:r>
            <a:r>
              <a:rPr lang="en-US" dirty="0" smtClean="0"/>
              <a:t> with your Office 365 account to get OneNote permission &amp; scope to appear in Azure AD</a:t>
            </a:r>
            <a:endParaRPr lang="en-US" dirty="0"/>
          </a:p>
        </p:txBody>
      </p:sp>
      <p:sp>
        <p:nvSpPr>
          <p:cNvPr id="5" name="Slide Number Placeholder 4"/>
          <p:cNvSpPr>
            <a:spLocks noGrp="1"/>
          </p:cNvSpPr>
          <p:nvPr>
            <p:ph type="sldNum" sz="quarter" idx="12"/>
          </p:nvPr>
        </p:nvSpPr>
        <p:spPr/>
        <p:txBody>
          <a:bodyPr/>
          <a:lstStyle/>
          <a:p>
            <a:fld id="{727B4C2D-45E2-4621-8491-2995EB46A674}" type="slidenum">
              <a:rPr lang="en-US" smtClean="0"/>
              <a:pPr/>
              <a:t>25</a:t>
            </a:fld>
            <a:endParaRPr lang="en-US" dirty="0"/>
          </a:p>
        </p:txBody>
      </p:sp>
    </p:spTree>
    <p:extLst>
      <p:ext uri="{BB962C8B-B14F-4D97-AF65-F5344CB8AC3E}">
        <p14:creationId xmlns:p14="http://schemas.microsoft.com/office/powerpoint/2010/main" val="145095604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Explore the REST API using </a:t>
            </a:r>
            <a:r>
              <a:rPr lang="en-US" dirty="0" err="1" smtClean="0"/>
              <a:t>apigee</a:t>
            </a:r>
            <a:endParaRPr lang="en-US" dirty="0"/>
          </a:p>
        </p:txBody>
      </p:sp>
    </p:spTree>
    <p:extLst>
      <p:ext uri="{BB962C8B-B14F-4D97-AF65-F5344CB8AC3E}">
        <p14:creationId xmlns:p14="http://schemas.microsoft.com/office/powerpoint/2010/main" val="2462464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Content Capture in Depth</a:t>
            </a:r>
            <a:endParaRPr lang="en-US" dirty="0"/>
          </a:p>
        </p:txBody>
      </p:sp>
      <p:sp>
        <p:nvSpPr>
          <p:cNvPr id="2" name="Text Placeholder 1"/>
          <p:cNvSpPr>
            <a:spLocks noGrp="1"/>
          </p:cNvSpPr>
          <p:nvPr>
            <p:ph type="body" sz="quarter" idx="12"/>
          </p:nvPr>
        </p:nvSpPr>
        <p:spPr/>
        <p:txBody>
          <a:bodyPr/>
          <a:lstStyle/>
          <a:p>
            <a:endParaRPr lang="en-US"/>
          </a:p>
        </p:txBody>
      </p:sp>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pPr/>
              <a:t>27</a:t>
            </a:fld>
            <a:endParaRPr lang="en-US" dirty="0"/>
          </a:p>
        </p:txBody>
      </p:sp>
    </p:spTree>
    <p:extLst>
      <p:ext uri="{BB962C8B-B14F-4D97-AF65-F5344CB8AC3E}">
        <p14:creationId xmlns:p14="http://schemas.microsoft.com/office/powerpoint/2010/main" val="29186912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8"/>
            <a:ext cx="11413244" cy="4727223"/>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client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00"/>
                </a:solidFill>
                <a:highlight>
                  <a:srgbClr val="FFFFFF"/>
                </a:highlight>
                <a:latin typeface="Consolas" panose="020B0609020204030204" pitchFamily="49" charset="0"/>
              </a:rPr>
              <a:t>client.DefaultRequestHeaders.Accept.Add</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MediaTypeWithQualityHeaderValue</a:t>
            </a:r>
            <a:r>
              <a:rPr lang="en-US" sz="1800" dirty="0">
                <a:solidFill>
                  <a:srgbClr val="000000"/>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"application/</a:t>
            </a:r>
            <a:r>
              <a:rPr lang="en-US" sz="1800" dirty="0" err="1">
                <a:solidFill>
                  <a:srgbClr val="A31515"/>
                </a:solidFill>
                <a:highlight>
                  <a:srgbClr val="FFFFFF"/>
                </a:highlight>
                <a:latin typeface="Consolas" panose="020B0609020204030204" pitchFamily="49" charset="0"/>
              </a:rPr>
              <a:t>json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00"/>
                </a:solidFill>
                <a:highlight>
                  <a:srgbClr val="FFFFFF"/>
                </a:highlight>
                <a:latin typeface="Consolas" panose="020B0609020204030204" pitchFamily="49" charset="0"/>
              </a:rPr>
              <a:t>client.DefaultRequestHeaders.Authorization</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AuthenticationHeaderValue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Bearer"</a:t>
            </a:r>
            <a:r>
              <a:rPr lang="en-US" sz="1800" dirty="0">
                <a:solidFill>
                  <a:srgbClr val="000000"/>
                </a:solidFill>
                <a:highlight>
                  <a:srgbClr val="FFFFFF"/>
                </a:highlight>
                <a:latin typeface="Consolas" panose="020B0609020204030204" pitchFamily="49" charset="0"/>
              </a:rPr>
              <a:t>, _</a:t>
            </a:r>
            <a:r>
              <a:rPr lang="en-US" sz="1800" dirty="0" err="1">
                <a:solidFill>
                  <a:srgbClr val="000000"/>
                </a:solidFill>
                <a:highlight>
                  <a:srgbClr val="FFFFFF"/>
                </a:highlight>
                <a:latin typeface="Consolas" panose="020B0609020204030204" pitchFamily="49" charset="0"/>
              </a:rPr>
              <a:t>authClient.Session.AccessToken</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 </a:t>
            </a: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a:solidFill>
                  <a:srgbClr val="A31515"/>
                </a:solidFill>
                <a:highlight>
                  <a:srgbClr val="FFFFFF"/>
                </a:highlight>
                <a:latin typeface="Consolas" panose="020B0609020204030204" pitchFamily="49" charset="0"/>
              </a:rPr>
              <a:t>html</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head</a:t>
            </a:r>
            <a:r>
              <a:rPr lang="en-US" sz="1800" dirty="0" smtClean="0">
                <a:solidFill>
                  <a:srgbClr val="A31515"/>
                </a:solidFill>
                <a:highlight>
                  <a:srgbClr val="FFFFFF"/>
                </a:highlight>
                <a:latin typeface="Consolas" panose="020B0609020204030204" pitchFamily="49" charset="0"/>
              </a:rPr>
              <a:t>&gt;" +</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"&lt;</a:t>
            </a:r>
            <a:r>
              <a:rPr lang="en-US" sz="1800" dirty="0">
                <a:solidFill>
                  <a:srgbClr val="A31515"/>
                </a:solidFill>
                <a:highlight>
                  <a:srgbClr val="FFFFFF"/>
                </a:highlight>
                <a:latin typeface="Consolas" panose="020B0609020204030204" pitchFamily="49" charset="0"/>
              </a:rPr>
              <a:t>title&gt;A simple page created from basic HTML-formatted text on Windows 8&lt;/title&gt;"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"&lt;meta name=\"created\" content=\""</a:t>
            </a:r>
            <a:r>
              <a:rPr lang="en-US" sz="1800" dirty="0" smtClean="0">
                <a:solidFill>
                  <a:srgbClr val="000000"/>
                </a:solidFill>
                <a:highlight>
                  <a:srgbClr val="FFFFFF"/>
                </a:highlight>
                <a:latin typeface="Consolas" panose="020B0609020204030204" pitchFamily="49" charset="0"/>
              </a:rPr>
              <a:t> + </a:t>
            </a:r>
            <a:r>
              <a:rPr lang="en-US" sz="1800" dirty="0" err="1">
                <a:solidFill>
                  <a:srgbClr val="2B91AF"/>
                </a:solidFill>
                <a:highlight>
                  <a:srgbClr val="FFFFFF"/>
                </a:highlight>
                <a:latin typeface="Consolas" panose="020B0609020204030204" pitchFamily="49" charset="0"/>
              </a:rPr>
              <a:t>DateTime</a:t>
            </a:r>
            <a:r>
              <a:rPr lang="en-US" sz="1800" dirty="0" err="1">
                <a:solidFill>
                  <a:srgbClr val="000000"/>
                </a:solidFill>
                <a:highlight>
                  <a:srgbClr val="FFFFFF"/>
                </a:highlight>
                <a:latin typeface="Consolas" panose="020B0609020204030204" pitchFamily="49" charset="0"/>
              </a:rPr>
              <a:t>.Now.ToString</a:t>
            </a:r>
            <a:r>
              <a:rPr lang="en-US" sz="1800" dirty="0">
                <a:solidFill>
                  <a:srgbClr val="000000"/>
                </a:solidFill>
                <a:highlight>
                  <a:srgbClr val="FFFFFF"/>
                </a:highlight>
                <a:latin typeface="Consolas" panose="020B0609020204030204" pitchFamily="49" charset="0"/>
              </a:rPr>
              <a:t>(</a:t>
            </a:r>
            <a:r>
              <a:rPr lang="en-US" sz="1800" dirty="0">
                <a:solidFill>
                  <a:srgbClr val="A31515"/>
                </a:solidFill>
                <a:highlight>
                  <a:srgbClr val="FFFFFF"/>
                </a:highlight>
                <a:latin typeface="Consolas" panose="020B0609020204030204" pitchFamily="49" charset="0"/>
              </a:rPr>
              <a:t>"o</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A31515"/>
                </a:solidFill>
                <a:highlight>
                  <a:srgbClr val="FFFFFF"/>
                </a:highlight>
                <a:latin typeface="Consolas" panose="020B0609020204030204" pitchFamily="49" charset="0"/>
              </a:rPr>
              <a:t>"\" /&gt;&lt;/</a:t>
            </a:r>
            <a:r>
              <a:rPr lang="en-US" sz="1800" dirty="0">
                <a:solidFill>
                  <a:srgbClr val="A31515"/>
                </a:solidFill>
                <a:highlight>
                  <a:srgbClr val="FFFFFF"/>
                </a:highlight>
                <a:latin typeface="Consolas" panose="020B0609020204030204" pitchFamily="49" charset="0"/>
              </a:rPr>
              <a:t>head&gt;"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a:solidFill>
                  <a:srgbClr val="A31515"/>
                </a:solidFill>
                <a:highlight>
                  <a:srgbClr val="FFFFFF"/>
                </a:highlight>
                <a:latin typeface="Consolas" panose="020B0609020204030204" pitchFamily="49" charset="0"/>
              </a:rPr>
              <a:t>body</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p&gt;This is a page that </a:t>
            </a:r>
            <a:r>
              <a:rPr lang="en-US" sz="1800" dirty="0" smtClean="0">
                <a:solidFill>
                  <a:srgbClr val="A31515"/>
                </a:solidFill>
                <a:highlight>
                  <a:srgbClr val="FFFFFF"/>
                </a:highlight>
                <a:latin typeface="Consolas" panose="020B0609020204030204" pitchFamily="49" charset="0"/>
              </a:rPr>
              <a:t>contains </a:t>
            </a:r>
            <a:r>
              <a:rPr lang="en-US" sz="1800" dirty="0">
                <a:solidFill>
                  <a:srgbClr val="A31515"/>
                </a:solidFill>
                <a:highlight>
                  <a:srgbClr val="FFFFFF"/>
                </a:highlight>
                <a:latin typeface="Consolas" panose="020B0609020204030204" pitchFamily="49" charset="0"/>
              </a:rPr>
              <a:t>some simple &lt;</a:t>
            </a:r>
            <a:r>
              <a:rPr lang="en-US" sz="1800" dirty="0" err="1">
                <a:solidFill>
                  <a:srgbClr val="A31515"/>
                </a:solidFill>
                <a:highlight>
                  <a:srgbClr val="FFFFFF"/>
                </a:highlight>
                <a:latin typeface="Consolas" panose="020B0609020204030204" pitchFamily="49" charset="0"/>
              </a:rPr>
              <a:t>i</a:t>
            </a:r>
            <a:r>
              <a:rPr lang="en-US" sz="1800" dirty="0">
                <a:solidFill>
                  <a:srgbClr val="A31515"/>
                </a:solidFill>
                <a:highlight>
                  <a:srgbClr val="FFFFFF"/>
                </a:highlight>
                <a:latin typeface="Consolas" panose="020B0609020204030204" pitchFamily="49" charset="0"/>
              </a:rPr>
              <a:t>&gt;formatted&lt;/</a:t>
            </a:r>
            <a:r>
              <a:rPr lang="en-US" sz="1800" dirty="0" err="1">
                <a:solidFill>
                  <a:srgbClr val="A31515"/>
                </a:solidFill>
                <a:highlight>
                  <a:srgbClr val="FFFFFF"/>
                </a:highlight>
                <a:latin typeface="Consolas" panose="020B0609020204030204" pitchFamily="49" charset="0"/>
              </a:rPr>
              <a:t>i</a:t>
            </a:r>
            <a:r>
              <a:rPr lang="en-US" sz="1800" dirty="0">
                <a:solidFill>
                  <a:srgbClr val="A31515"/>
                </a:solidFill>
                <a:highlight>
                  <a:srgbClr val="FFFFFF"/>
                </a:highlight>
                <a:latin typeface="Consolas" panose="020B0609020204030204" pitchFamily="49" charset="0"/>
              </a:rPr>
              <a:t>&gt; &lt;b&gt;text&lt;/b&gt;&lt;/p&gt;"</a:t>
            </a:r>
            <a:r>
              <a:rPr lang="en-US" sz="1800" dirty="0">
                <a:solidFill>
                  <a:srgbClr val="000000"/>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"&lt;p&gt;Here is a &lt;a </a:t>
            </a:r>
            <a:r>
              <a:rPr lang="en-US" sz="1800" dirty="0" err="1" smtClean="0">
                <a:solidFill>
                  <a:srgbClr val="A31515"/>
                </a:solidFill>
                <a:highlight>
                  <a:srgbClr val="FFFFFF"/>
                </a:highlight>
                <a:latin typeface="Consolas" panose="020B0609020204030204" pitchFamily="49" charset="0"/>
              </a:rPr>
              <a:t>href</a:t>
            </a:r>
            <a:r>
              <a:rPr lang="en-US" sz="1800" dirty="0" smtClean="0">
                <a:solidFill>
                  <a:srgbClr val="A31515"/>
                </a:solidFill>
                <a:highlight>
                  <a:srgbClr val="FFFFFF"/>
                </a:highlight>
                <a:latin typeface="Consolas" panose="020B0609020204030204" pitchFamily="49" charset="0"/>
              </a:rPr>
              <a:t>=\"http://www.microsoft.com\"&gt;link&lt;/a&gt;&lt;/p&gt;&lt;/</a:t>
            </a:r>
            <a:r>
              <a:rPr lang="en-US" sz="1800" dirty="0">
                <a:solidFill>
                  <a:srgbClr val="A31515"/>
                </a:solidFill>
                <a:highlight>
                  <a:srgbClr val="FFFFFF"/>
                </a:highlight>
                <a:latin typeface="Consolas" panose="020B0609020204030204" pitchFamily="49" charset="0"/>
              </a:rPr>
              <a:t>body</a:t>
            </a:r>
            <a:r>
              <a:rPr lang="en-US" sz="1800" dirty="0" smtClean="0">
                <a:solidFill>
                  <a:srgbClr val="A31515"/>
                </a:solidFill>
                <a:highlight>
                  <a:srgbClr val="FFFFFF"/>
                </a:highlight>
                <a:latin typeface="Consolas" panose="020B0609020204030204" pitchFamily="49" charset="0"/>
              </a:rPr>
              <a:t>&gt;&lt;/</a:t>
            </a:r>
            <a:r>
              <a:rPr lang="en-US" sz="1800" dirty="0">
                <a:solidFill>
                  <a:srgbClr val="A31515"/>
                </a:solidFill>
                <a:highlight>
                  <a:srgbClr val="FFFFFF"/>
                </a:highlight>
                <a:latin typeface="Consolas" panose="020B0609020204030204" pitchFamily="49" charset="0"/>
              </a:rPr>
              <a:t>html</a:t>
            </a:r>
            <a:r>
              <a:rPr lang="en-US" sz="1800" dirty="0" smtClean="0">
                <a:solidFill>
                  <a:srgbClr val="A31515"/>
                </a:solidFill>
                <a:highlight>
                  <a:srgbClr val="FFFFFF"/>
                </a:highlight>
                <a:latin typeface="Consolas" panose="020B0609020204030204" pitchFamily="49" charset="0"/>
              </a:rPr>
              <a:t>&gt;"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a:solidFill>
                  <a:srgbClr val="2B91AF"/>
                </a:solidFill>
                <a:highlight>
                  <a:srgbClr val="FFFFFF"/>
                </a:highlight>
                <a:latin typeface="Consolas" panose="020B0609020204030204" pitchFamily="49" charset="0"/>
              </a:rPr>
              <a:t>Uri(</a:t>
            </a:r>
            <a:r>
              <a:rPr lang="en-US" sz="1800" dirty="0">
                <a:solidFill>
                  <a:srgbClr val="A31515"/>
                </a:solidFill>
                <a:highlight>
                  <a:srgbClr val="FFFFFF"/>
                </a:highlight>
                <a:latin typeface="Consolas" panose="020B0609020204030204" pitchFamily="49" charset="0"/>
              </a:rPr>
              <a:t>"https://www.onenote.com/api/v1.0/pages</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HttpRequestMessage</a:t>
            </a:r>
            <a:r>
              <a:rPr lang="en-US" sz="1800" dirty="0">
                <a:solidFill>
                  <a:srgbClr val="000000"/>
                </a:solidFill>
                <a:highlight>
                  <a:srgbClr val="FFFFFF"/>
                </a:highlight>
                <a:latin typeface="Consolas" panose="020B0609020204030204" pitchFamily="49" charset="0"/>
              </a:rPr>
              <a:t>(</a:t>
            </a:r>
            <a:r>
              <a:rPr lang="en-US" sz="1800" dirty="0" err="1">
                <a:solidFill>
                  <a:srgbClr val="2B91AF"/>
                </a:solidFill>
                <a:highlight>
                  <a:srgbClr val="FFFFFF"/>
                </a:highlight>
                <a:latin typeface="Consolas" panose="020B0609020204030204" pitchFamily="49" charset="0"/>
              </a:rPr>
              <a:t>HttpMethod</a:t>
            </a:r>
            <a:r>
              <a:rPr lang="en-US" sz="1800" dirty="0" err="1">
                <a:solidFill>
                  <a:srgbClr val="000000"/>
                </a:solidFill>
                <a:highlight>
                  <a:srgbClr val="FFFFFF"/>
                </a:highlight>
                <a:latin typeface="Consolas" panose="020B0609020204030204" pitchFamily="49" charset="0"/>
              </a:rPr>
              <a:t>.Post</a:t>
            </a:r>
            <a:r>
              <a:rPr lang="en-US" sz="1800" dirty="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Content </a:t>
            </a:r>
            <a:r>
              <a:rPr lang="en-US" sz="1800" dirty="0">
                <a:solidFill>
                  <a:srgbClr val="000000"/>
                </a:solidFill>
                <a:highlight>
                  <a:srgbClr val="FFFFFF"/>
                </a:highlight>
                <a:latin typeface="Consolas" panose="020B0609020204030204" pitchFamily="49" charset="0"/>
              </a:rPr>
              <a:t>=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response = </a:t>
            </a:r>
            <a:r>
              <a:rPr lang="en-US" sz="1800" dirty="0">
                <a:solidFill>
                  <a:srgbClr val="0000FF"/>
                </a:solidFill>
                <a:highlight>
                  <a:srgbClr val="FFFFFF"/>
                </a:highlight>
                <a:latin typeface="Consolas" panose="020B0609020204030204" pitchFamily="49" charset="0"/>
              </a:rPr>
              <a:t>await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client.SendAsync</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a:t>
            </a:r>
            <a:endParaRPr lang="en-US" sz="1800" dirty="0"/>
          </a:p>
        </p:txBody>
      </p:sp>
      <p:sp>
        <p:nvSpPr>
          <p:cNvPr id="4" name="Title 3"/>
          <p:cNvSpPr>
            <a:spLocks noGrp="1"/>
          </p:cNvSpPr>
          <p:nvPr>
            <p:ph type="title"/>
          </p:nvPr>
        </p:nvSpPr>
        <p:spPr/>
        <p:txBody>
          <a:bodyPr/>
          <a:lstStyle/>
          <a:p>
            <a:r>
              <a:rPr lang="en-US" dirty="0" smtClean="0"/>
              <a:t>Capture Text</a:t>
            </a:r>
            <a:endParaRPr lang="en-US" dirty="0"/>
          </a:p>
        </p:txBody>
      </p:sp>
    </p:spTree>
    <p:extLst>
      <p:ext uri="{BB962C8B-B14F-4D97-AF65-F5344CB8AC3E}">
        <p14:creationId xmlns:p14="http://schemas.microsoft.com/office/powerpoint/2010/main" val="4122274205"/>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31710"/>
            <a:ext cx="11334221" cy="5020734"/>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t>
            </a:r>
            <a:r>
              <a:rPr lang="en-US" sz="1800" dirty="0" smtClean="0">
                <a:solidFill>
                  <a:srgbClr val="008000"/>
                </a:solidFill>
                <a:highlight>
                  <a:srgbClr val="FFFFFF"/>
                </a:highlight>
                <a:latin typeface="Consolas" panose="020B0609020204030204" pitchFamily="49" charset="0"/>
              </a:rPr>
              <a:t>[set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[similar to previous example]</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src=\"</a:t>
            </a:r>
            <a:r>
              <a:rPr lang="en-US" sz="1800" dirty="0" smtClean="0">
                <a:solidFill>
                  <a:srgbClr val="A31515"/>
                </a:solidFill>
                <a:highlight>
                  <a:srgbClr val="FFFFFF"/>
                </a:highlight>
                <a:latin typeface="Consolas" panose="020B0609020204030204" pitchFamily="49" charset="0"/>
              </a:rPr>
              <a:t>name:image1\" width</a:t>
            </a:r>
            <a:r>
              <a:rPr lang="en-US" sz="1800" dirty="0">
                <a:solidFill>
                  <a:srgbClr val="A31515"/>
                </a:solidFill>
                <a:highlight>
                  <a:srgbClr val="FFFFFF"/>
                </a:highlight>
                <a:latin typeface="Consolas" panose="020B0609020204030204" pitchFamily="49" charset="0"/>
              </a:rPr>
              <a:t>=\"426\" height=\"68\" </a:t>
            </a:r>
            <a:r>
              <a:rPr lang="en-US" sz="1800" dirty="0" smtClean="0">
                <a:solidFill>
                  <a:srgbClr val="A31515"/>
                </a:solidFill>
                <a:highlight>
                  <a:srgbClr val="FFFFFF"/>
                </a:highlight>
                <a:latin typeface="Consolas" panose="020B0609020204030204" pitchFamily="49" charset="0"/>
              </a:rPr>
              <a:t>/&gt;"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imageContent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"assets\\Logo.jpg"</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imageContent.Headers.ContentType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"image/jpeg"</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imageContent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"image1"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
        <p:nvSpPr>
          <p:cNvPr id="3" name="Title 2"/>
          <p:cNvSpPr>
            <a:spLocks noGrp="1"/>
          </p:cNvSpPr>
          <p:nvPr>
            <p:ph type="title"/>
          </p:nvPr>
        </p:nvSpPr>
        <p:spPr/>
        <p:txBody>
          <a:bodyPr/>
          <a:lstStyle/>
          <a:p>
            <a:r>
              <a:rPr lang="en-US" dirty="0" smtClean="0"/>
              <a:t>Capture Image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29</a:t>
            </a:fld>
            <a:endParaRPr lang="en-US" dirty="0"/>
          </a:p>
        </p:txBody>
      </p:sp>
    </p:spTree>
    <p:extLst>
      <p:ext uri="{BB962C8B-B14F-4D97-AF65-F5344CB8AC3E}">
        <p14:creationId xmlns:p14="http://schemas.microsoft.com/office/powerpoint/2010/main" val="1441483006"/>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Course Agenda</a:t>
            </a:r>
            <a:endParaRPr lang="en-US" dirty="0"/>
          </a:p>
        </p:txBody>
      </p:sp>
      <p:graphicFrame>
        <p:nvGraphicFramePr>
          <p:cNvPr id="10" name="Content Placeholder 9"/>
          <p:cNvGraphicFramePr>
            <a:graphicFrameLocks noGrp="1"/>
          </p:cNvGraphicFramePr>
          <p:nvPr>
            <p:ph sz="quarter" idx="10"/>
            <p:extLst>
              <p:ext uri="{D42A27DB-BD31-4B8C-83A1-F6EECF244321}">
                <p14:modId xmlns:p14="http://schemas.microsoft.com/office/powerpoint/2010/main" val="3030143784"/>
              </p:ext>
            </p:extLst>
          </p:nvPr>
        </p:nvGraphicFramePr>
        <p:xfrm>
          <a:off x="438838" y="1244303"/>
          <a:ext cx="11225057" cy="4093821"/>
        </p:xfrm>
        <a:graphic>
          <a:graphicData uri="http://schemas.openxmlformats.org/drawingml/2006/table">
            <a:tbl>
              <a:tblPr firstRow="1" bandRow="1">
                <a:tableStyleId>{5C22544A-7EE6-4342-B048-85BDC9FD1C3A}</a:tableStyleId>
              </a:tblPr>
              <a:tblGrid>
                <a:gridCol w="11225057">
                  <a:extLst>
                    <a:ext uri="{9D8B030D-6E8A-4147-A177-3AD203B41FA5}">
                      <a16:colId xmlns:a16="http://schemas.microsoft.com/office/drawing/2014/main" val="1253488153"/>
                    </a:ext>
                  </a:extLst>
                </a:gridCol>
              </a:tblGrid>
              <a:tr h="1106101">
                <a:tc>
                  <a:txBody>
                    <a:bodyPr/>
                    <a:lstStyle/>
                    <a:p>
                      <a:r>
                        <a:rPr lang="en-US" sz="2400" dirty="0" smtClean="0"/>
                        <a:t>Deep Dive into Integrating Office 365 APIs with Web Applications</a:t>
                      </a:r>
                      <a:endParaRPr lang="en-US" sz="2400" dirty="0"/>
                    </a:p>
                  </a:txBody>
                  <a:tcPr marL="91403" marR="91403" marT="45701" marB="45701" anchor="ctr"/>
                </a:tc>
                <a:extLst>
                  <a:ext uri="{0D108BD9-81ED-4DB2-BD59-A6C34878D82A}">
                    <a16:rowId xmlns:a16="http://schemas.microsoft.com/office/drawing/2014/main" val="829859176"/>
                  </a:ext>
                </a:extLst>
              </a:tr>
              <a:tr h="417220">
                <a:tc>
                  <a:txBody>
                    <a:bodyPr/>
                    <a:lstStyle/>
                    <a:p>
                      <a:r>
                        <a:rPr lang="en-US" sz="1800" b="0" dirty="0" smtClean="0"/>
                        <a:t>Module 1: Deep Dive into Azure AD with the Office 365 APIs</a:t>
                      </a:r>
                      <a:endParaRPr lang="en-US" sz="1800" b="0" baseline="0" dirty="0" smtClean="0"/>
                    </a:p>
                  </a:txBody>
                  <a:tcPr marL="91403" marR="91403" marT="45701" marB="45701" anchor="ctr"/>
                </a:tc>
                <a:extLst>
                  <a:ext uri="{0D108BD9-81ED-4DB2-BD59-A6C34878D82A}">
                    <a16:rowId xmlns:a16="http://schemas.microsoft.com/office/drawing/2014/main" val="1946132611"/>
                  </a:ext>
                </a:extLst>
              </a:tr>
              <a:tr h="417220">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Deep Dive into Office 365 APIs for Calendar,</a:t>
                      </a:r>
                      <a:r>
                        <a:rPr lang="en-US" sz="1800" b="0" baseline="0" dirty="0" smtClean="0"/>
                        <a:t> Mail, and Contacts</a:t>
                      </a:r>
                      <a:endParaRPr lang="en-US" sz="1800" b="0" dirty="0" smtClean="0"/>
                    </a:p>
                  </a:txBody>
                  <a:tcPr marL="91403" marR="91403" marT="45701" marB="45701" anchor="ctr"/>
                </a:tc>
                <a:extLst>
                  <a:ext uri="{0D108BD9-81ED-4DB2-BD59-A6C34878D82A}">
                    <a16:rowId xmlns:a16="http://schemas.microsoft.com/office/drawing/2014/main" val="3204002662"/>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Deep Dive into Office 365 APIs for OneDrive for Business</a:t>
                      </a:r>
                    </a:p>
                  </a:txBody>
                  <a:tcPr marL="91403" marR="91403" marT="45701" marB="45701" anchor="ctr"/>
                </a:tc>
                <a:extLst>
                  <a:ext uri="{0D108BD9-81ED-4DB2-BD59-A6C34878D82A}">
                    <a16:rowId xmlns:a16="http://schemas.microsoft.com/office/drawing/2014/main" val="4266278162"/>
                  </a:ext>
                </a:extLst>
              </a:tr>
              <a:tr h="48440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Deep Dive into Office 365 APIs for SharePoint Site services</a:t>
                      </a:r>
                    </a:p>
                  </a:txBody>
                  <a:tcPr marL="91403" marR="91403" marT="45701" marB="45701" anchor="ctr"/>
                </a:tc>
                <a:extLst>
                  <a:ext uri="{0D108BD9-81ED-4DB2-BD59-A6C34878D82A}">
                    <a16:rowId xmlns:a16="http://schemas.microsoft.com/office/drawing/2014/main" val="10004"/>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5:</a:t>
                      </a:r>
                      <a:r>
                        <a:rPr lang="en-US" sz="1800" b="0" baseline="0" dirty="0" smtClean="0"/>
                        <a:t> </a:t>
                      </a:r>
                      <a:r>
                        <a:rPr lang="en-US" sz="1800" b="0" dirty="0" smtClean="0"/>
                        <a:t>Deep Dive into Office 365 APIs for Yammer services</a:t>
                      </a:r>
                    </a:p>
                  </a:txBody>
                  <a:tcPr marL="91403" marR="91403" marT="45701" marB="45701" anchor="ctr"/>
                </a:tc>
                <a:extLst>
                  <a:ext uri="{0D108BD9-81ED-4DB2-BD59-A6C34878D82A}">
                    <a16:rowId xmlns:a16="http://schemas.microsoft.com/office/drawing/2014/main" val="10005"/>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6: Deep Dive into Office 365 APIs for Office Graph</a:t>
                      </a:r>
                    </a:p>
                  </a:txBody>
                  <a:tcPr marL="91403" marR="91403" marT="45701" marB="45701" anchor="ctr"/>
                </a:tc>
                <a:extLst>
                  <a:ext uri="{0D108BD9-81ED-4DB2-BD59-A6C34878D82A}">
                    <a16:rowId xmlns:a16="http://schemas.microsoft.com/office/drawing/2014/main" val="10006"/>
                  </a:ext>
                </a:extLst>
              </a:tr>
              <a:tr h="417220">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1" dirty="0" smtClean="0"/>
                        <a:t>Module 7: Deep Dive into Office 365 APIs for OneNote services</a:t>
                      </a:r>
                    </a:p>
                  </a:txBody>
                  <a:tcPr marL="91403" marR="91403" marT="45701" marB="45701"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965707072"/>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109129"/>
            <a:ext cx="11356799" cy="4951758"/>
          </a:xfrm>
        </p:spPr>
        <p:txBody>
          <a:bodyPr/>
          <a:lstStyle/>
          <a:p>
            <a:pPr lvl="0"/>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client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HttpClient</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[set Accept and Authorization headers as previous example]</a:t>
            </a:r>
            <a:br>
              <a:rPr lang="en-US" sz="1800" dirty="0">
                <a:solidFill>
                  <a:srgbClr val="008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 </a:t>
            </a:r>
            <a:r>
              <a:rPr lang="en-US" sz="1800" dirty="0">
                <a:solidFill>
                  <a:srgbClr val="008000"/>
                </a:solidFill>
                <a:highlight>
                  <a:srgbClr val="FFFFFF"/>
                </a:highlight>
                <a:latin typeface="Consolas" panose="020B0609020204030204" pitchFamily="49" charset="0"/>
              </a:rPr>
              <a:t>// [similar to previous example]</a:t>
            </a:r>
            <a:br>
              <a:rPr lang="en-US" sz="1800" dirty="0">
                <a:solidFill>
                  <a:srgbClr val="008000"/>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data-render-src=\"http://www.onenote.com\" /&gt;"</a:t>
            </a:r>
            <a:r>
              <a:rPr lang="en-US" sz="1800" dirty="0">
                <a:solidFill>
                  <a:srgbClr val="A31515"/>
                </a:solidFill>
                <a:highlight>
                  <a:srgbClr val="FFFFFF"/>
                </a:highlight>
                <a:latin typeface="Consolas" panose="020B0609020204030204" pitchFamily="49" charset="0"/>
              </a:rPr>
              <a:t/>
            </a:r>
            <a:br>
              <a:rPr lang="en-US" sz="1800" dirty="0">
                <a:solidFill>
                  <a:srgbClr val="A31515"/>
                </a:solidFill>
                <a:highlight>
                  <a:srgbClr val="FFFFFF"/>
                </a:highlight>
                <a:latin typeface="Consolas" panose="020B0609020204030204" pitchFamily="49" charset="0"/>
              </a:rPr>
            </a:br>
            <a:r>
              <a:rPr lang="en-US" sz="1800" dirty="0">
                <a:solidFill>
                  <a:srgbClr val="008000"/>
                </a:solidFill>
                <a:highlight>
                  <a:srgbClr val="FFFFFF"/>
                </a:highlight>
                <a:latin typeface="Consolas" panose="020B0609020204030204" pitchFamily="49" charset="0"/>
              </a:rPr>
              <a:t/>
            </a:r>
            <a:br>
              <a:rPr lang="en-US" sz="1800" dirty="0">
                <a:solidFill>
                  <a:srgbClr val="008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endPoint</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a:solidFill>
                  <a:srgbClr val="2B91AF"/>
                </a:solidFill>
                <a:highlight>
                  <a:srgbClr val="FFFFFF"/>
                </a:highlight>
                <a:latin typeface="Consolas" panose="020B0609020204030204" pitchFamily="49" charset="0"/>
              </a:rPr>
              <a:t>Uri(</a:t>
            </a:r>
            <a:r>
              <a:rPr lang="en-US" sz="1800" dirty="0">
                <a:solidFill>
                  <a:srgbClr val="A31515"/>
                </a:solidFill>
                <a:highlight>
                  <a:srgbClr val="FFFFFF"/>
                </a:highlight>
                <a:latin typeface="Consolas" panose="020B0609020204030204" pitchFamily="49" charset="0"/>
              </a:rPr>
              <a:t>"https://www.onenote.com/api/v1.0/pages"</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err="1">
                <a:solidFill>
                  <a:srgbClr val="0000FF"/>
                </a:solidFill>
                <a:highlight>
                  <a:srgbClr val="FFFFFF"/>
                </a:highlight>
                <a:latin typeface="Consolas" panose="020B0609020204030204" pitchFamily="49" charset="0"/>
              </a:rPr>
              <a:t>var</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HttpRequestMessage</a:t>
            </a:r>
            <a:r>
              <a:rPr lang="en-US" sz="1800" dirty="0">
                <a:solidFill>
                  <a:srgbClr val="000000"/>
                </a:solidFill>
                <a:highlight>
                  <a:srgbClr val="FFFFFF"/>
                </a:highlight>
                <a:latin typeface="Consolas" panose="020B0609020204030204" pitchFamily="49" charset="0"/>
              </a:rPr>
              <a:t>(</a:t>
            </a:r>
            <a:r>
              <a:rPr lang="en-US" sz="1800" dirty="0" err="1">
                <a:solidFill>
                  <a:srgbClr val="2B91AF"/>
                </a:solidFill>
                <a:highlight>
                  <a:srgbClr val="FFFFFF"/>
                </a:highlight>
                <a:latin typeface="Consolas" panose="020B0609020204030204" pitchFamily="49" charset="0"/>
              </a:rPr>
              <a:t>HttpMethod</a:t>
            </a:r>
            <a:r>
              <a:rPr lang="en-US" sz="1800" dirty="0" err="1">
                <a:solidFill>
                  <a:srgbClr val="000000"/>
                </a:solidFill>
                <a:highlight>
                  <a:srgbClr val="FFFFFF"/>
                </a:highlight>
                <a:latin typeface="Consolas" panose="020B0609020204030204" pitchFamily="49" charset="0"/>
              </a:rPr>
              <a:t>.Post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endPoint</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Content = </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t>
            </a:r>
            <a:br>
              <a:rPr lang="en-US" sz="1800" dirty="0">
                <a:solidFill>
                  <a:srgbClr val="000000"/>
                </a:solidFill>
                <a:highlight>
                  <a:srgbClr val="FFFFFF"/>
                </a:highlight>
                <a:latin typeface="Consolas" panose="020B0609020204030204" pitchFamily="49" charset="0"/>
              </a:rPr>
            </a:b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a:solidFill>
                  <a:srgbClr val="2B91AF"/>
                </a:solidFill>
                <a:highlight>
                  <a:srgbClr val="FFFFFF"/>
                </a:highlight>
                <a:latin typeface="Consolas" panose="020B0609020204030204" pitchFamily="49" charset="0"/>
              </a:rPr>
              <a:t>HttpResponseMessage</a:t>
            </a:r>
            <a:r>
              <a:rPr lang="en-US" sz="1800" dirty="0">
                <a:solidFill>
                  <a:srgbClr val="000000"/>
                </a:solidFill>
                <a:highlight>
                  <a:srgbClr val="FFFFFF"/>
                </a:highlight>
                <a:latin typeface="Consolas" panose="020B0609020204030204" pitchFamily="49" charset="0"/>
              </a:rPr>
              <a:t> response = </a:t>
            </a:r>
            <a:r>
              <a:rPr lang="en-US" sz="1800" dirty="0">
                <a:solidFill>
                  <a:srgbClr val="0000FF"/>
                </a:solidFill>
                <a:highlight>
                  <a:srgbClr val="FFFFFF"/>
                </a:highlight>
                <a:latin typeface="Consolas" panose="020B0609020204030204" pitchFamily="49" charset="0"/>
              </a:rPr>
              <a:t>await</a:t>
            </a:r>
            <a:r>
              <a:rPr lang="en-US" sz="1800" dirty="0">
                <a:solidFill>
                  <a:srgbClr val="000000"/>
                </a:solidFill>
                <a:highlight>
                  <a:srgbClr val="FFFFFF"/>
                </a:highlight>
                <a:latin typeface="Consolas" panose="020B0609020204030204" pitchFamily="49" charset="0"/>
              </a:rPr>
              <a:t> </a:t>
            </a:r>
            <a:r>
              <a:rPr lang="en-US" sz="1800" dirty="0" err="1">
                <a:solidFill>
                  <a:srgbClr val="000000"/>
                </a:solidFill>
                <a:highlight>
                  <a:srgbClr val="FFFFFF"/>
                </a:highlight>
                <a:latin typeface="Consolas" panose="020B0609020204030204" pitchFamily="49" charset="0"/>
              </a:rPr>
              <a:t>client.SendAsync</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createMessage</a:t>
            </a:r>
            <a:r>
              <a:rPr lang="en-US" sz="1800" dirty="0">
                <a:solidFill>
                  <a:srgbClr val="000000"/>
                </a:solidFill>
                <a:highlight>
                  <a:srgbClr val="FFFFFF"/>
                </a:highlight>
                <a:latin typeface="Consolas" panose="020B0609020204030204" pitchFamily="49" charset="0"/>
              </a:rPr>
              <a:t>);</a:t>
            </a:r>
            <a:endParaRPr lang="en-US" sz="1800" dirty="0">
              <a:gradFill>
                <a:gsLst>
                  <a:gs pos="100000">
                    <a:srgbClr val="DC3C00"/>
                  </a:gs>
                  <a:gs pos="0">
                    <a:srgbClr val="DC3C00"/>
                  </a:gs>
                </a:gsLst>
                <a:lin ang="5400000" scaled="0"/>
              </a:gradFill>
            </a:endParaRPr>
          </a:p>
          <a:p>
            <a:endParaRPr lang="en-US" dirty="0"/>
          </a:p>
        </p:txBody>
      </p:sp>
      <p:sp>
        <p:nvSpPr>
          <p:cNvPr id="3" name="Title 2"/>
          <p:cNvSpPr>
            <a:spLocks noGrp="1"/>
          </p:cNvSpPr>
          <p:nvPr>
            <p:ph type="title"/>
          </p:nvPr>
        </p:nvSpPr>
        <p:spPr/>
        <p:txBody>
          <a:bodyPr/>
          <a:lstStyle/>
          <a:p>
            <a:r>
              <a:rPr lang="en-US" dirty="0" smtClean="0"/>
              <a:t>Capture Web Page</a:t>
            </a:r>
            <a:r>
              <a:rPr lang="en-US" baseline="0" dirty="0" smtClean="0"/>
              <a:t> Snapshot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30</a:t>
            </a:fld>
            <a:endParaRPr lang="en-US" dirty="0"/>
          </a:p>
        </p:txBody>
      </p:sp>
    </p:spTree>
    <p:extLst>
      <p:ext uri="{BB962C8B-B14F-4D97-AF65-F5344CB8AC3E}">
        <p14:creationId xmlns:p14="http://schemas.microsoft.com/office/powerpoint/2010/main" val="3928531937"/>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265952"/>
            <a:ext cx="11531374" cy="4648201"/>
          </a:xfrm>
        </p:spPr>
        <p:txBody>
          <a:bodyPr/>
          <a:lstStyle/>
          <a:p>
            <a:r>
              <a:rPr lang="en-US" dirty="0" smtClean="0"/>
              <a:t>&lt;</a:t>
            </a:r>
            <a:r>
              <a:rPr lang="en-US" dirty="0" err="1" smtClean="0"/>
              <a:t>img</a:t>
            </a:r>
            <a:r>
              <a:rPr lang="en-US" dirty="0" smtClean="0"/>
              <a:t> data-render-src="http://.onenote.com" ... /&gt;</a:t>
            </a:r>
          </a:p>
          <a:p>
            <a:pPr lvl="1"/>
            <a:r>
              <a:rPr lang="en-US" dirty="0" smtClean="0"/>
              <a:t>The URL can be either a web page or an image</a:t>
            </a:r>
          </a:p>
          <a:p>
            <a:pPr lvl="1"/>
            <a:r>
              <a:rPr lang="en-US" dirty="0" smtClean="0"/>
              <a:t>Must be publicly available without a password.</a:t>
            </a:r>
          </a:p>
          <a:p>
            <a:pPr lvl="0"/>
            <a:r>
              <a:rPr lang="en-US" dirty="0" smtClean="0"/>
              <a:t>&lt;</a:t>
            </a:r>
            <a:r>
              <a:rPr lang="en-US" dirty="0" err="1" smtClean="0"/>
              <a:t>img</a:t>
            </a:r>
            <a:r>
              <a:rPr lang="en-US" dirty="0" smtClean="0"/>
              <a:t> data-render-src="</a:t>
            </a:r>
            <a:r>
              <a:rPr lang="en-US" dirty="0" err="1" smtClean="0"/>
              <a:t>name:MultiPartBlockName</a:t>
            </a:r>
            <a:r>
              <a:rPr lang="en-US" dirty="0" smtClean="0"/>
              <a:t>" ... /&gt;</a:t>
            </a:r>
          </a:p>
          <a:p>
            <a:pPr lvl="1"/>
            <a:r>
              <a:rPr lang="en-US" dirty="0" smtClean="0"/>
              <a:t>The content-type of that named block controls the API handling of content.</a:t>
            </a:r>
          </a:p>
          <a:p>
            <a:pPr lvl="2"/>
            <a:r>
              <a:rPr lang="en-US" dirty="0" smtClean="0"/>
              <a:t>A block of HTML to render in a browser (content-type=text/html)</a:t>
            </a:r>
          </a:p>
          <a:p>
            <a:pPr lvl="2"/>
            <a:r>
              <a:rPr lang="en-US" dirty="0" smtClean="0"/>
              <a:t>An image (content-type=image/jpeg or similar). </a:t>
            </a:r>
          </a:p>
          <a:p>
            <a:pPr lvl="1"/>
            <a:r>
              <a:rPr lang="en-US" dirty="0" smtClean="0"/>
              <a:t/>
            </a:r>
            <a:br>
              <a:rPr lang="en-US" dirty="0" smtClean="0"/>
            </a:br>
            <a:r>
              <a:rPr lang="en-US" dirty="0" smtClean="0"/>
              <a:t>The HTML rendering engine used to create the image has no ability to log in a user, and does not include plug-ins (Adobe Flash, Apple QuickTime, etc.). </a:t>
            </a:r>
            <a:br>
              <a:rPr lang="en-US" dirty="0" smtClean="0"/>
            </a:br>
            <a:endParaRPr lang="en-US" dirty="0" smtClean="0"/>
          </a:p>
          <a:p>
            <a:pPr lvl="1"/>
            <a:r>
              <a:rPr lang="en-US" dirty="0" smtClean="0"/>
              <a:t>Dynamically-loaded content, (AJAX), won't appear credentials or cookies are required.</a:t>
            </a:r>
          </a:p>
        </p:txBody>
      </p:sp>
      <p:sp>
        <p:nvSpPr>
          <p:cNvPr id="3" name="Title 2"/>
          <p:cNvSpPr>
            <a:spLocks noGrp="1"/>
          </p:cNvSpPr>
          <p:nvPr>
            <p:ph type="title"/>
          </p:nvPr>
        </p:nvSpPr>
        <p:spPr/>
        <p:txBody>
          <a:bodyPr/>
          <a:lstStyle/>
          <a:p>
            <a:r>
              <a:rPr lang="en-US" dirty="0" smtClean="0"/>
              <a:t>Capture</a:t>
            </a:r>
            <a:r>
              <a:rPr lang="en-US" baseline="0" dirty="0" smtClean="0"/>
              <a:t> Web Page Snapshot</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31</a:t>
            </a:fld>
            <a:endParaRPr lang="en-US" dirty="0"/>
          </a:p>
        </p:txBody>
      </p:sp>
    </p:spTree>
    <p:extLst>
      <p:ext uri="{BB962C8B-B14F-4D97-AF65-F5344CB8AC3E}">
        <p14:creationId xmlns:p14="http://schemas.microsoft.com/office/powerpoint/2010/main" val="291058229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Capture Embedded File</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32</a:t>
            </a:fld>
            <a:endParaRPr lang="en-US" dirty="0"/>
          </a:p>
        </p:txBody>
      </p:sp>
      <p:sp>
        <p:nvSpPr>
          <p:cNvPr id="5" name="Text Placeholder 1"/>
          <p:cNvSpPr>
            <a:spLocks noGrp="1"/>
          </p:cNvSpPr>
          <p:nvPr>
            <p:ph type="body" sz="quarter" idx="10"/>
          </p:nvPr>
        </p:nvSpPr>
        <p:spPr>
          <a:xfrm>
            <a:off x="519111" y="1132112"/>
            <a:ext cx="11466059" cy="5257801"/>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8000"/>
                </a:solidFill>
                <a:highlight>
                  <a:srgbClr val="FFFFFF"/>
                </a:highlight>
                <a:latin typeface="Consolas" panose="020B0609020204030204" pitchFamily="49" charset="0"/>
              </a:rPr>
              <a:t>// [set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[similar to previous example]</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"&lt;object data=\"name:file1\" data-attachment=\"file1.docx\" </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type=\"application/</a:t>
            </a:r>
            <a:r>
              <a:rPr lang="en-US" sz="1800" dirty="0" err="1" smtClean="0">
                <a:solidFill>
                  <a:srgbClr val="A31515"/>
                </a:solidFill>
                <a:highlight>
                  <a:srgbClr val="FFFFFF"/>
                </a:highlight>
                <a:latin typeface="Consolas" panose="020B0609020204030204" pitchFamily="49" charset="0"/>
              </a:rPr>
              <a:t>vnd.openxmlformats-officedocument.wordprocessingml.document</a:t>
            </a:r>
            <a:r>
              <a:rPr lang="en-US" sz="1800" dirty="0" smtClean="0">
                <a:solidFill>
                  <a:srgbClr val="A31515"/>
                </a:solidFill>
                <a:highlight>
                  <a:srgbClr val="FFFFFF"/>
                </a:highlight>
                <a:latin typeface="Consolas" panose="020B0609020204030204" pitchFamily="49" charset="0"/>
              </a:rPr>
              <a:t>\"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"assets\\file1.docx"</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"application/</a:t>
            </a:r>
            <a:r>
              <a:rPr lang="en-US" sz="1800" dirty="0" err="1" smtClean="0">
                <a:solidFill>
                  <a:srgbClr val="A31515"/>
                </a:solidFill>
                <a:highlight>
                  <a:srgbClr val="FFFFFF"/>
                </a:highlight>
                <a:latin typeface="Consolas" panose="020B0609020204030204" pitchFamily="49" charset="0"/>
              </a:rPr>
              <a:t>vnd.openxmlformats-officedocument.wordprocessingml.document</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"file1"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Tree>
    <p:extLst>
      <p:ext uri="{BB962C8B-B14F-4D97-AF65-F5344CB8AC3E}">
        <p14:creationId xmlns:p14="http://schemas.microsoft.com/office/powerpoint/2010/main" val="326083847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Capture PDF</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pPr/>
              <a:t>33</a:t>
            </a:fld>
            <a:endParaRPr lang="en-US" dirty="0"/>
          </a:p>
        </p:txBody>
      </p:sp>
      <p:sp>
        <p:nvSpPr>
          <p:cNvPr id="5" name="Text Placeholder 1"/>
          <p:cNvSpPr>
            <a:spLocks noGrp="1"/>
          </p:cNvSpPr>
          <p:nvPr>
            <p:ph type="body" sz="quarter" idx="10"/>
          </p:nvPr>
        </p:nvSpPr>
        <p:spPr>
          <a:xfrm>
            <a:off x="519112" y="1338939"/>
            <a:ext cx="11400745" cy="5290458"/>
          </a:xfrm>
        </p:spPr>
        <p:txBody>
          <a:bodyPr/>
          <a:lstStyle/>
          <a:p>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client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HttpClient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8000"/>
                </a:solidFill>
                <a:highlight>
                  <a:srgbClr val="FFFFFF"/>
                </a:highlight>
                <a:latin typeface="Consolas" panose="020B0609020204030204" pitchFamily="49" charset="0"/>
              </a:rPr>
              <a:t>// [set Accept and Authorization headers as previous </a:t>
            </a:r>
            <a:r>
              <a:rPr lang="en-US" sz="1800" dirty="0">
                <a:solidFill>
                  <a:srgbClr val="008000"/>
                </a:solidFill>
                <a:highlight>
                  <a:srgbClr val="FFFFFF"/>
                </a:highlight>
                <a:latin typeface="Consolas" panose="020B0609020204030204" pitchFamily="49" charset="0"/>
              </a:rPr>
              <a:t>example]</a:t>
            </a:r>
            <a:br>
              <a:rPr lang="en-US" sz="1800" dirty="0">
                <a:solidFill>
                  <a:srgbClr val="008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string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simpleHtml</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8000"/>
                </a:solidFill>
                <a:highlight>
                  <a:srgbClr val="FFFFFF"/>
                </a:highlight>
                <a:latin typeface="Consolas" panose="020B0609020204030204" pitchFamily="49" charset="0"/>
              </a:rPr>
              <a:t>// [include both &lt;object&gt; and &lt;</a:t>
            </a:r>
            <a:r>
              <a:rPr lang="en-US" sz="1800" dirty="0" err="1" smtClean="0">
                <a:solidFill>
                  <a:srgbClr val="008000"/>
                </a:solidFill>
                <a:highlight>
                  <a:srgbClr val="FFFFFF"/>
                </a:highlight>
                <a:latin typeface="Consolas" panose="020B0609020204030204" pitchFamily="49" charset="0"/>
              </a:rPr>
              <a:t>img</a:t>
            </a:r>
            <a:r>
              <a:rPr lang="en-US" sz="1800" dirty="0">
                <a:solidFill>
                  <a:srgbClr val="008000"/>
                </a:solidFill>
                <a:highlight>
                  <a:srgbClr val="FFFFFF"/>
                </a:highlight>
                <a:latin typeface="Consolas" panose="020B0609020204030204" pitchFamily="49" charset="0"/>
              </a:rPr>
              <a:t>&gt;</a:t>
            </a:r>
            <a:r>
              <a:rPr lang="en-US" sz="1800" dirty="0" smtClean="0">
                <a:solidFill>
                  <a:srgbClr val="008000"/>
                </a:solidFill>
                <a:highlight>
                  <a:srgbClr val="FFFFFF"/>
                </a:highlight>
                <a:latin typeface="Consolas" panose="020B0609020204030204" pitchFamily="49" charset="0"/>
              </a:rPr>
              <a:t>]</a:t>
            </a:r>
            <a:br>
              <a:rPr lang="en-US" sz="1800" dirty="0" smtClean="0">
                <a:solidFill>
                  <a:srgbClr val="008000"/>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"&lt;object data=\"</a:t>
            </a:r>
            <a:r>
              <a:rPr lang="en-US" sz="1800" dirty="0" err="1" smtClean="0">
                <a:solidFill>
                  <a:srgbClr val="A31515"/>
                </a:solidFill>
                <a:highlight>
                  <a:srgbClr val="FFFFFF"/>
                </a:highlight>
                <a:latin typeface="Consolas" panose="020B0609020204030204" pitchFamily="49" charset="0"/>
              </a:rPr>
              <a:t>name:pdf</a:t>
            </a:r>
            <a:r>
              <a:rPr lang="en-US" sz="1800" dirty="0" smtClean="0">
                <a:solidFill>
                  <a:srgbClr val="A31515"/>
                </a:solidFill>
                <a:highlight>
                  <a:srgbClr val="FFFFFF"/>
                </a:highlight>
                <a:latin typeface="Consolas" panose="020B0609020204030204" pitchFamily="49" charset="0"/>
              </a:rPr>
              <a:t>\" data-attachment=\"file1.pdf\" type=\"application/pdf\"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A31515"/>
                </a:solidFill>
                <a:highlight>
                  <a:srgbClr val="FFFFFF"/>
                </a:highlight>
                <a:latin typeface="Consolas" panose="020B0609020204030204" pitchFamily="49" charset="0"/>
              </a:rPr>
              <a:t>  "&lt;</a:t>
            </a:r>
            <a:r>
              <a:rPr lang="en-US" sz="1800" dirty="0" err="1">
                <a:solidFill>
                  <a:srgbClr val="A31515"/>
                </a:solidFill>
                <a:highlight>
                  <a:srgbClr val="FFFFFF"/>
                </a:highlight>
                <a:latin typeface="Consolas" panose="020B0609020204030204" pitchFamily="49" charset="0"/>
              </a:rPr>
              <a:t>img</a:t>
            </a:r>
            <a:r>
              <a:rPr lang="en-US" sz="1800" dirty="0">
                <a:solidFill>
                  <a:srgbClr val="A31515"/>
                </a:solidFill>
                <a:highlight>
                  <a:srgbClr val="FFFFFF"/>
                </a:highlight>
                <a:latin typeface="Consolas" panose="020B0609020204030204" pitchFamily="49" charset="0"/>
              </a:rPr>
              <a:t> src=\"</a:t>
            </a:r>
            <a:r>
              <a:rPr lang="en-US" sz="1800" dirty="0" err="1" smtClean="0">
                <a:solidFill>
                  <a:srgbClr val="A31515"/>
                </a:solidFill>
                <a:highlight>
                  <a:srgbClr val="FFFFFF"/>
                </a:highlight>
                <a:latin typeface="Consolas" panose="020B0609020204030204" pitchFamily="49" charset="0"/>
              </a:rPr>
              <a:t>name:pdf</a:t>
            </a:r>
            <a:r>
              <a:rPr lang="en-US" sz="1800" dirty="0" smtClean="0">
                <a:solidFill>
                  <a:srgbClr val="A31515"/>
                </a:solidFill>
                <a:highlight>
                  <a:srgbClr val="FFFFFF"/>
                </a:highlight>
                <a:latin typeface="Consolas" panose="020B0609020204030204" pitchFamily="49" charset="0"/>
              </a:rPr>
              <a:t>\" /&gt;"</a:t>
            </a:r>
            <a:br>
              <a:rPr lang="en-US" sz="1800" dirty="0" smtClean="0">
                <a:solidFill>
                  <a:srgbClr val="A31515"/>
                </a:solidFill>
                <a:highlight>
                  <a:srgbClr val="FFFFFF"/>
                </a:highlight>
                <a:latin typeface="Consolas" panose="020B0609020204030204" pitchFamily="49" charset="0"/>
              </a:rPr>
            </a:br>
            <a:r>
              <a:rPr lang="en-US" sz="1800" dirty="0" smtClean="0">
                <a:solidFill>
                  <a:srgbClr val="008000"/>
                </a:solidFill>
                <a:highlight>
                  <a:srgbClr val="FFFFFF"/>
                </a:highlight>
                <a:latin typeface="Consolas" panose="020B0609020204030204" pitchFamily="49" charset="0"/>
              </a:rPr>
              <a:t/>
            </a:r>
            <a:br>
              <a:rPr lang="en-US" sz="1800" dirty="0" smtClean="0">
                <a:solidFill>
                  <a:srgbClr val="008000"/>
                </a:solidFill>
                <a:highlight>
                  <a:srgbClr val="FFFFFF"/>
                </a:highlight>
                <a:latin typeface="Consolas" panose="020B0609020204030204" pitchFamily="49" charset="0"/>
              </a:rPr>
            </a:br>
            <a:r>
              <a:rPr lang="en-US" sz="1800" dirty="0" smtClean="0">
                <a:solidFill>
                  <a:srgbClr val="0000FF"/>
                </a:solidFill>
                <a:highlight>
                  <a:srgbClr val="FFFFFF"/>
                </a:highlight>
                <a:latin typeface="Consolas" panose="020B0609020204030204" pitchFamily="49" charset="0"/>
              </a:rPr>
              <a:t>using</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pdfContent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StreamContent</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GetBinaryStream</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"assets\\file1.pdf"</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fileContent.Headers.ContentType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MediaTypeHeaderValue</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A31515"/>
                </a:solidFill>
                <a:highlight>
                  <a:srgbClr val="FFFFFF"/>
                </a:highlight>
                <a:latin typeface="Consolas" panose="020B0609020204030204" pitchFamily="49" charset="0"/>
              </a:rPr>
              <a:t>"application/pdf"</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smtClean="0">
                <a:solidFill>
                  <a:srgbClr val="2B91AF"/>
                </a:solidFill>
                <a:highlight>
                  <a:srgbClr val="FFFFFF"/>
                </a:highlight>
                <a:latin typeface="Consolas" panose="020B0609020204030204" pitchFamily="49" charset="0"/>
              </a:rPr>
              <a:t>Uri(</a:t>
            </a:r>
            <a:r>
              <a:rPr lang="en-US" sz="1800" dirty="0" smtClean="0">
                <a:solidFill>
                  <a:srgbClr val="A31515"/>
                </a:solidFill>
                <a:highlight>
                  <a:srgbClr val="FFFFFF"/>
                </a:highlight>
                <a:latin typeface="Consolas" panose="020B0609020204030204" pitchFamily="49" charset="0"/>
              </a:rPr>
              <a:t>"https://www.onenote.com/api/v1.0/pages"</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FF"/>
                </a:solidFill>
                <a:highlight>
                  <a:srgbClr val="FFFFFF"/>
                </a:highlight>
                <a:latin typeface="Consolas" panose="020B0609020204030204" pitchFamily="49" charset="0"/>
              </a:rPr>
              <a:t>var</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 =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HttpRequestMessage</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2B91AF"/>
                </a:solidFill>
                <a:highlight>
                  <a:srgbClr val="FFFFFF"/>
                </a:highlight>
                <a:latin typeface="Consolas" panose="020B0609020204030204" pitchFamily="49" charset="0"/>
              </a:rPr>
              <a:t>HttpMethod</a:t>
            </a:r>
            <a:r>
              <a:rPr lang="en-US" sz="1800" dirty="0" err="1" smtClean="0">
                <a:solidFill>
                  <a:srgbClr val="000000"/>
                </a:solidFill>
                <a:highlight>
                  <a:srgbClr val="FFFFFF"/>
                </a:highlight>
                <a:latin typeface="Consolas" panose="020B0609020204030204" pitchFamily="49" charset="0"/>
              </a:rPr>
              <a:t>.Post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endPoint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createMessage.Content</a:t>
            </a:r>
            <a:r>
              <a:rPr lang="en-US" sz="1800" dirty="0" smtClean="0">
                <a:solidFill>
                  <a:srgbClr val="000000"/>
                </a:solidFill>
                <a:highlight>
                  <a:srgbClr val="FFFFFF"/>
                </a:highlight>
                <a:latin typeface="Consolas" panose="020B0609020204030204" pitchFamily="49" charset="0"/>
              </a:rPr>
              <a:t> = </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smtClean="0">
                <a:solidFill>
                  <a:srgbClr val="0000FF"/>
                </a:solidFill>
                <a:highlight>
                  <a:srgbClr val="FFFFFF"/>
                </a:highlight>
                <a:latin typeface="Consolas" panose="020B0609020204030204" pitchFamily="49" charset="0"/>
              </a:rPr>
              <a:t>new</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2B91AF"/>
                </a:solidFill>
                <a:highlight>
                  <a:srgbClr val="FFFFFF"/>
                </a:highlight>
                <a:latin typeface="Consolas" panose="020B0609020204030204" pitchFamily="49" charset="0"/>
              </a:rPr>
              <a:t>MultipartFormDataContent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smtClean="0">
                <a:solidFill>
                  <a:srgbClr val="2B91AF"/>
                </a:solidFill>
                <a:highlight>
                  <a:srgbClr val="FFFFFF"/>
                </a:highlight>
                <a:latin typeface="Consolas" panose="020B0609020204030204" pitchFamily="49" charset="0"/>
              </a:rPr>
              <a:t/>
            </a:r>
            <a:br>
              <a:rPr lang="en-US" sz="1800" dirty="0" smtClean="0">
                <a:solidFill>
                  <a:srgbClr val="2B91AF"/>
                </a:solidFill>
                <a:highlight>
                  <a:srgbClr val="FFFFFF"/>
                </a:highlight>
                <a:latin typeface="Consolas" panose="020B0609020204030204" pitchFamily="49" charset="0"/>
              </a:rPr>
            </a:br>
            <a:r>
              <a:rPr lang="en-US" sz="1800" dirty="0" smtClean="0">
                <a:solidFill>
                  <a:srgbClr val="2B91AF"/>
                </a:solidFill>
                <a:highlight>
                  <a:srgbClr val="FFFFFF"/>
                </a:highlight>
                <a:latin typeface="Consolas" panose="020B0609020204030204" pitchFamily="49" charset="0"/>
              </a:rPr>
              <a:t>      </a:t>
            </a:r>
            <a:r>
              <a:rPr lang="en-US" sz="1800" dirty="0" smtClean="0">
                <a:solidFill>
                  <a:srgbClr val="000000"/>
                </a:solidFill>
                <a:highlight>
                  <a:srgbClr val="FFFFFF"/>
                </a:highlight>
                <a:latin typeface="Consolas" panose="020B0609020204030204" pitchFamily="49" charset="0"/>
              </a:rPr>
              <a:t>{</a:t>
            </a:r>
            <a:r>
              <a:rPr lang="en-US" sz="1800" dirty="0">
                <a:solidFill>
                  <a:srgbClr val="0000FF"/>
                </a:solidFill>
                <a:highlight>
                  <a:srgbClr val="FFFFFF"/>
                </a:highlight>
                <a:latin typeface="Consolas" panose="020B0609020204030204" pitchFamily="49" charset="0"/>
              </a:rPr>
              <a:t>new</a:t>
            </a:r>
            <a:r>
              <a:rPr lang="en-US" sz="1800" dirty="0">
                <a:solidFill>
                  <a:srgbClr val="000000"/>
                </a:solidFill>
                <a:highlight>
                  <a:srgbClr val="FFFFFF"/>
                </a:highlight>
                <a:latin typeface="Consolas" panose="020B0609020204030204" pitchFamily="49" charset="0"/>
              </a:rPr>
              <a:t> </a:t>
            </a:r>
            <a:r>
              <a:rPr lang="en-US" sz="1800" dirty="0" err="1">
                <a:solidFill>
                  <a:srgbClr val="2B91AF"/>
                </a:solidFill>
                <a:highlight>
                  <a:srgbClr val="FFFFFF"/>
                </a:highlight>
                <a:latin typeface="Consolas" panose="020B0609020204030204" pitchFamily="49" charset="0"/>
              </a:rPr>
              <a:t>StringContent</a:t>
            </a:r>
            <a:r>
              <a:rPr lang="en-US" sz="1800" dirty="0">
                <a:solidFill>
                  <a:srgbClr val="000000"/>
                </a:solidFill>
                <a:highlight>
                  <a:srgbClr val="FFFFFF"/>
                </a:highlight>
                <a:latin typeface="Consolas" panose="020B0609020204030204" pitchFamily="49" charset="0"/>
              </a:rPr>
              <a:t>(</a:t>
            </a:r>
            <a:r>
              <a:rPr lang="en-US" sz="1800" dirty="0" err="1">
                <a:solidFill>
                  <a:srgbClr val="000000"/>
                </a:solidFill>
                <a:highlight>
                  <a:srgbClr val="FFFFFF"/>
                </a:highlight>
                <a:latin typeface="Consolas" panose="020B0609020204030204" pitchFamily="49" charset="0"/>
              </a:rPr>
              <a:t>simpleHtml</a:t>
            </a:r>
            <a:r>
              <a:rPr lang="en-US" sz="1800" dirty="0">
                <a:solidFill>
                  <a:srgbClr val="000000"/>
                </a:solidFill>
                <a:highlight>
                  <a:srgbClr val="FFFFFF"/>
                </a:highlight>
                <a:latin typeface="Consolas" panose="020B0609020204030204" pitchFamily="49" charset="0"/>
              </a:rPr>
              <a:t>, System.Text.</a:t>
            </a:r>
            <a:r>
              <a:rPr lang="en-US" sz="1800" dirty="0">
                <a:solidFill>
                  <a:srgbClr val="2B91AF"/>
                </a:solidFill>
                <a:highlight>
                  <a:srgbClr val="FFFFFF"/>
                </a:highlight>
                <a:latin typeface="Consolas" panose="020B0609020204030204" pitchFamily="49" charset="0"/>
              </a:rPr>
              <a:t>Encoding</a:t>
            </a:r>
            <a:r>
              <a:rPr lang="en-US" sz="1800" dirty="0">
                <a:solidFill>
                  <a:srgbClr val="000000"/>
                </a:solidFill>
                <a:highlight>
                  <a:srgbClr val="FFFFFF"/>
                </a:highlight>
                <a:latin typeface="Consolas" panose="020B0609020204030204" pitchFamily="49" charset="0"/>
              </a:rPr>
              <a:t>.UTF8, </a:t>
            </a:r>
            <a:r>
              <a:rPr lang="en-US" sz="1800" dirty="0">
                <a:solidFill>
                  <a:srgbClr val="A31515"/>
                </a:solidFill>
                <a:highlight>
                  <a:srgbClr val="FFFFFF"/>
                </a:highlight>
                <a:latin typeface="Consolas" panose="020B0609020204030204" pitchFamily="49" charset="0"/>
              </a:rPr>
              <a:t>"text/html"</a:t>
            </a:r>
            <a:r>
              <a:rPr lang="en-US" sz="1800" dirty="0">
                <a:solidFill>
                  <a:srgbClr val="000000"/>
                </a:solidFill>
                <a:highlight>
                  <a:srgbClr val="FFFFFF"/>
                </a:highlight>
                <a:latin typeface="Consolas" panose="020B0609020204030204" pitchFamily="49" charset="0"/>
              </a:rPr>
              <a:t>), </a:t>
            </a:r>
            <a:r>
              <a:rPr lang="en-US" sz="1800" dirty="0">
                <a:solidFill>
                  <a:srgbClr val="A31515"/>
                </a:solidFill>
                <a:highlight>
                  <a:srgbClr val="FFFFFF"/>
                </a:highlight>
                <a:latin typeface="Consolas" panose="020B0609020204030204" pitchFamily="49" charset="0"/>
              </a:rPr>
              <a:t>"Presentation</a:t>
            </a:r>
            <a:r>
              <a:rPr lang="en-US" sz="1800" dirty="0" smtClean="0">
                <a:solidFill>
                  <a:srgbClr val="A31515"/>
                </a:solidFill>
                <a:highlight>
                  <a:srgbClr val="FFFFFF"/>
                </a:highlight>
                <a:latin typeface="Consolas" panose="020B0609020204030204" pitchFamily="49" charset="0"/>
              </a:rPr>
              <a:t>"</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pdfContent</a:t>
            </a:r>
            <a:r>
              <a:rPr lang="en-US" sz="1800" dirty="0">
                <a:solidFill>
                  <a:srgbClr val="000000"/>
                </a:solidFill>
                <a:highlight>
                  <a:srgbClr val="FFFFFF"/>
                </a:highlight>
                <a:latin typeface="Consolas" panose="020B0609020204030204" pitchFamily="49" charset="0"/>
              </a:rPr>
              <a:t>, </a:t>
            </a:r>
            <a:r>
              <a:rPr lang="en-US" sz="1800" dirty="0" smtClean="0">
                <a:solidFill>
                  <a:srgbClr val="A31515"/>
                </a:solidFill>
                <a:highlight>
                  <a:srgbClr val="FFFFFF"/>
                </a:highlight>
                <a:latin typeface="Consolas" panose="020B0609020204030204" pitchFamily="49" charset="0"/>
              </a:rPr>
              <a:t>"pdf" </a:t>
            </a:r>
            <a:r>
              <a:rPr lang="en-US" sz="1800" dirty="0" smtClean="0">
                <a:solidFill>
                  <a:srgbClr val="000000"/>
                </a:solidFill>
                <a:highlight>
                  <a:srgbClr val="FFFFFF"/>
                </a:highlight>
                <a:latin typeface="Consolas" panose="020B0609020204030204" pitchFamily="49" charset="0"/>
              </a:rPr>
              <a:t>}</a:t>
            </a:r>
            <a:br>
              <a:rPr lang="en-US" sz="1800" dirty="0" smtClean="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    };</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smtClean="0">
                <a:solidFill>
                  <a:srgbClr val="000000"/>
                </a:solidFill>
                <a:highlight>
                  <a:srgbClr val="FFFFFF"/>
                </a:highlight>
                <a:latin typeface="Consolas" panose="020B0609020204030204" pitchFamily="49" charset="0"/>
              </a:rPr>
              <a:t>};</a:t>
            </a:r>
            <a:r>
              <a:rPr lang="en-US" sz="1800" dirty="0">
                <a:solidFill>
                  <a:srgbClr val="000000"/>
                </a:solidFill>
                <a:highlight>
                  <a:srgbClr val="FFFFFF"/>
                </a:highlight>
                <a:latin typeface="Consolas" panose="020B0609020204030204" pitchFamily="49" charset="0"/>
              </a:rPr>
              <a:t/>
            </a:r>
            <a:br>
              <a:rPr lang="en-US" sz="1800" dirty="0">
                <a:solidFill>
                  <a:srgbClr val="000000"/>
                </a:solidFill>
                <a:highlight>
                  <a:srgbClr val="FFFFFF"/>
                </a:highlight>
                <a:latin typeface="Consolas" panose="020B0609020204030204" pitchFamily="49" charset="0"/>
              </a:rPr>
            </a:br>
            <a:r>
              <a:rPr lang="en-US" sz="1800" dirty="0" err="1" smtClean="0">
                <a:solidFill>
                  <a:srgbClr val="2B91AF"/>
                </a:solidFill>
                <a:highlight>
                  <a:srgbClr val="FFFFFF"/>
                </a:highlight>
                <a:latin typeface="Consolas" panose="020B0609020204030204" pitchFamily="49" charset="0"/>
              </a:rPr>
              <a:t>HttpResponseMessage</a:t>
            </a:r>
            <a:r>
              <a:rPr lang="en-US" sz="1800" dirty="0" smtClean="0">
                <a:solidFill>
                  <a:srgbClr val="000000"/>
                </a:solidFill>
                <a:highlight>
                  <a:srgbClr val="FFFFFF"/>
                </a:highlight>
                <a:latin typeface="Consolas" panose="020B0609020204030204" pitchFamily="49" charset="0"/>
              </a:rPr>
              <a:t> response = </a:t>
            </a:r>
            <a:r>
              <a:rPr lang="en-US" sz="1800" dirty="0" smtClean="0">
                <a:solidFill>
                  <a:srgbClr val="0000FF"/>
                </a:solidFill>
                <a:highlight>
                  <a:srgbClr val="FFFFFF"/>
                </a:highlight>
                <a:latin typeface="Consolas" panose="020B0609020204030204" pitchFamily="49" charset="0"/>
              </a:rPr>
              <a:t>await</a:t>
            </a:r>
            <a:r>
              <a:rPr lang="en-US" sz="1800" dirty="0" smtClean="0">
                <a:solidFill>
                  <a:srgbClr val="000000"/>
                </a:solidFill>
                <a:highlight>
                  <a:srgbClr val="FFFFFF"/>
                </a:highlight>
                <a:latin typeface="Consolas" panose="020B0609020204030204" pitchFamily="49" charset="0"/>
              </a:rPr>
              <a:t> </a:t>
            </a:r>
            <a:r>
              <a:rPr lang="en-US" sz="1800" dirty="0" err="1" smtClean="0">
                <a:solidFill>
                  <a:srgbClr val="000000"/>
                </a:solidFill>
                <a:highlight>
                  <a:srgbClr val="FFFFFF"/>
                </a:highlight>
                <a:latin typeface="Consolas" panose="020B0609020204030204" pitchFamily="49" charset="0"/>
              </a:rPr>
              <a:t>client.SendAsync</a:t>
            </a:r>
            <a:r>
              <a:rPr lang="en-US" sz="1800" dirty="0" smtClean="0">
                <a:solidFill>
                  <a:srgbClr val="000000"/>
                </a:solidFill>
                <a:highlight>
                  <a:srgbClr val="FFFFFF"/>
                </a:highlight>
                <a:latin typeface="Consolas" panose="020B0609020204030204" pitchFamily="49" charset="0"/>
              </a:rPr>
              <a:t>(</a:t>
            </a:r>
            <a:r>
              <a:rPr lang="en-US" sz="1800" dirty="0" err="1" smtClean="0">
                <a:solidFill>
                  <a:srgbClr val="000000"/>
                </a:solidFill>
                <a:highlight>
                  <a:srgbClr val="FFFFFF"/>
                </a:highlight>
                <a:latin typeface="Consolas" panose="020B0609020204030204" pitchFamily="49" charset="0"/>
              </a:rPr>
              <a:t>createMessage</a:t>
            </a:r>
            <a:r>
              <a:rPr lang="en-US" sz="1800" dirty="0" smtClean="0">
                <a:solidFill>
                  <a:srgbClr val="000000"/>
                </a:solidFill>
                <a:highlight>
                  <a:srgbClr val="FFFFFF"/>
                </a:highlight>
                <a:latin typeface="Consolas" panose="020B0609020204030204" pitchFamily="49" charset="0"/>
              </a:rPr>
              <a:t>);</a:t>
            </a:r>
            <a:endParaRPr lang="en-US" sz="1800" dirty="0" smtClean="0">
              <a:gradFill>
                <a:gsLst>
                  <a:gs pos="100000">
                    <a:srgbClr val="DC3C00"/>
                  </a:gs>
                  <a:gs pos="0">
                    <a:srgbClr val="DC3C00"/>
                  </a:gs>
                </a:gsLst>
                <a:lin ang="5400000" scaled="0"/>
              </a:gradFill>
            </a:endParaRPr>
          </a:p>
        </p:txBody>
      </p:sp>
    </p:spTree>
    <p:extLst>
      <p:ext uri="{BB962C8B-B14F-4D97-AF65-F5344CB8AC3E}">
        <p14:creationId xmlns:p14="http://schemas.microsoft.com/office/powerpoint/2010/main" val="261984414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sz="quarter" idx="12"/>
          </p:nvPr>
        </p:nvSpPr>
        <p:spPr/>
        <p:txBody>
          <a:bodyPr/>
          <a:lstStyle/>
          <a:p>
            <a:r>
              <a:rPr lang="en-US" dirty="0" smtClean="0"/>
              <a:t>Creating Content from Windows Store App</a:t>
            </a:r>
            <a:endParaRPr lang="en-US" dirty="0"/>
          </a:p>
        </p:txBody>
      </p:sp>
    </p:spTree>
    <p:extLst>
      <p:ext uri="{BB962C8B-B14F-4D97-AF65-F5344CB8AC3E}">
        <p14:creationId xmlns:p14="http://schemas.microsoft.com/office/powerpoint/2010/main" val="5498306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19112" y="1099084"/>
            <a:ext cx="11149013" cy="5758916"/>
          </a:xfrm>
        </p:spPr>
        <p:txBody>
          <a:bodyPr/>
          <a:lstStyle/>
          <a:p>
            <a:r>
              <a:rPr lang="en-US" sz="3200" dirty="0" smtClean="0"/>
              <a:t>OneNote</a:t>
            </a:r>
          </a:p>
          <a:p>
            <a:pPr lvl="1"/>
            <a:r>
              <a:rPr lang="en-US" dirty="0" smtClean="0">
                <a:hlinkClick r:id="rId3"/>
              </a:rPr>
              <a:t>https</a:t>
            </a:r>
            <a:r>
              <a:rPr lang="en-US" dirty="0">
                <a:hlinkClick r:id="rId3"/>
              </a:rPr>
              <a:t>://</a:t>
            </a:r>
            <a:r>
              <a:rPr lang="en-US" dirty="0" smtClean="0">
                <a:hlinkClick r:id="rId3"/>
              </a:rPr>
              <a:t>www.onenote.com</a:t>
            </a:r>
            <a:endParaRPr lang="en-US" dirty="0" smtClean="0"/>
          </a:p>
          <a:p>
            <a:r>
              <a:rPr lang="en-US" sz="3200" dirty="0" smtClean="0"/>
              <a:t>OneNote </a:t>
            </a:r>
            <a:r>
              <a:rPr lang="en-US" sz="3200" dirty="0" err="1" smtClean="0"/>
              <a:t>Dev</a:t>
            </a:r>
            <a:r>
              <a:rPr lang="en-US" sz="3200" dirty="0" smtClean="0"/>
              <a:t> Center</a:t>
            </a:r>
          </a:p>
          <a:p>
            <a:pPr lvl="1"/>
            <a:r>
              <a:rPr lang="en-US" dirty="0" smtClean="0">
                <a:hlinkClick r:id="rId4"/>
              </a:rPr>
              <a:t>http</a:t>
            </a:r>
            <a:r>
              <a:rPr lang="en-US" dirty="0">
                <a:hlinkClick r:id="rId4"/>
              </a:rPr>
              <a:t>://</a:t>
            </a:r>
            <a:r>
              <a:rPr lang="en-US" dirty="0" smtClean="0">
                <a:hlinkClick r:id="rId4"/>
              </a:rPr>
              <a:t>dev.onenote.com</a:t>
            </a:r>
            <a:endParaRPr lang="en-US" dirty="0" smtClean="0"/>
          </a:p>
          <a:p>
            <a:r>
              <a:rPr lang="en-US" sz="3200" dirty="0" smtClean="0"/>
              <a:t>OneNote </a:t>
            </a:r>
            <a:r>
              <a:rPr lang="en-US" sz="3200" dirty="0" err="1" smtClean="0"/>
              <a:t>Dev</a:t>
            </a:r>
            <a:r>
              <a:rPr lang="en-US" sz="3200" dirty="0" smtClean="0"/>
              <a:t> Blog</a:t>
            </a:r>
          </a:p>
          <a:p>
            <a:pPr lvl="1"/>
            <a:r>
              <a:rPr lang="en-US" dirty="0">
                <a:hlinkClick r:id="rId5"/>
              </a:rPr>
              <a:t>http://</a:t>
            </a:r>
            <a:r>
              <a:rPr lang="en-US" dirty="0" err="1">
                <a:hlinkClick r:id="rId5"/>
              </a:rPr>
              <a:t>blogs.msdn.com</a:t>
            </a:r>
            <a:r>
              <a:rPr lang="en-US" dirty="0">
                <a:hlinkClick r:id="rId5"/>
              </a:rPr>
              <a:t>/b/</a:t>
            </a:r>
            <a:r>
              <a:rPr lang="en-US" dirty="0" err="1">
                <a:hlinkClick r:id="rId5"/>
              </a:rPr>
              <a:t>onenotedev</a:t>
            </a:r>
            <a:r>
              <a:rPr lang="en-US" dirty="0" smtClean="0">
                <a:hlinkClick r:id="rId5"/>
              </a:rPr>
              <a:t>/</a:t>
            </a:r>
            <a:endParaRPr lang="en-US" dirty="0" smtClean="0"/>
          </a:p>
          <a:p>
            <a:r>
              <a:rPr lang="en-US" sz="3200" dirty="0" smtClean="0"/>
              <a:t>App Registration</a:t>
            </a:r>
          </a:p>
          <a:p>
            <a:pPr lvl="1"/>
            <a:r>
              <a:rPr lang="en-US" dirty="0" smtClean="0">
                <a:hlinkClick r:id="rId6"/>
              </a:rPr>
              <a:t>http://</a:t>
            </a:r>
            <a:r>
              <a:rPr lang="en-US" dirty="0" err="1" smtClean="0">
                <a:hlinkClick r:id="rId6"/>
              </a:rPr>
              <a:t>msdn.microsoft.com</a:t>
            </a:r>
            <a:r>
              <a:rPr lang="en-US" dirty="0" smtClean="0">
                <a:hlinkClick r:id="rId6"/>
              </a:rPr>
              <a:t>/en-us/library/ff751474.aspx</a:t>
            </a:r>
            <a:endParaRPr lang="en-US" dirty="0" smtClean="0"/>
          </a:p>
          <a:p>
            <a:r>
              <a:rPr lang="en-US" sz="3200" dirty="0" smtClean="0"/>
              <a:t>API Playground</a:t>
            </a:r>
          </a:p>
          <a:p>
            <a:pPr lvl="1"/>
            <a:r>
              <a:rPr lang="en-US" dirty="0" smtClean="0">
                <a:hlinkClick r:id="rId7"/>
              </a:rPr>
              <a:t>https</a:t>
            </a:r>
            <a:r>
              <a:rPr lang="en-US" dirty="0">
                <a:hlinkClick r:id="rId7"/>
              </a:rPr>
              <a:t>://</a:t>
            </a:r>
            <a:r>
              <a:rPr lang="en-US" dirty="0" smtClean="0">
                <a:hlinkClick r:id="rId7"/>
              </a:rPr>
              <a:t>apigee.com/onenote/embed/console/onenote</a:t>
            </a:r>
            <a:endParaRPr lang="en-US" dirty="0" smtClean="0"/>
          </a:p>
          <a:p>
            <a:pPr lvl="1">
              <a:spcBef>
                <a:spcPts val="600"/>
              </a:spcBef>
              <a:buSzPct val="80000"/>
            </a:pPr>
            <a:r>
              <a:rPr lang="en-US" dirty="0">
                <a:hlinkClick r:id="rId8"/>
              </a:rPr>
              <a:t>https://apigee.com/</a:t>
            </a:r>
            <a:r>
              <a:rPr lang="en-US" dirty="0" smtClean="0">
                <a:hlinkClick r:id="rId8"/>
              </a:rPr>
              <a:t>onenote_beta/</a:t>
            </a:r>
            <a:r>
              <a:rPr lang="en-US" dirty="0">
                <a:hlinkClick r:id="rId8"/>
              </a:rPr>
              <a:t>embed/console/</a:t>
            </a:r>
            <a:r>
              <a:rPr lang="en-US" dirty="0" err="1" smtClean="0">
                <a:hlinkClick r:id="rId8"/>
              </a:rPr>
              <a:t>onenote_beta</a:t>
            </a:r>
            <a:endParaRPr lang="en-US" dirty="0"/>
          </a:p>
          <a:p>
            <a:endParaRPr lang="en-US" dirty="0"/>
          </a:p>
          <a:p>
            <a:endParaRPr lang="en-US" dirty="0" smtClean="0"/>
          </a:p>
          <a:p>
            <a:endParaRPr lang="en-US" dirty="0" smtClean="0"/>
          </a:p>
          <a:p>
            <a:endParaRPr lang="en-US" dirty="0"/>
          </a:p>
        </p:txBody>
      </p:sp>
      <p:sp>
        <p:nvSpPr>
          <p:cNvPr id="3" name="Title 2"/>
          <p:cNvSpPr>
            <a:spLocks noGrp="1"/>
          </p:cNvSpPr>
          <p:nvPr>
            <p:ph type="title"/>
          </p:nvPr>
        </p:nvSpPr>
        <p:spPr/>
        <p:txBody>
          <a:bodyPr/>
          <a:lstStyle/>
          <a:p>
            <a:r>
              <a:rPr lang="en-US" dirty="0" smtClean="0"/>
              <a:t>Key Links</a:t>
            </a:r>
            <a:endParaRPr lang="en-US" dirty="0"/>
          </a:p>
        </p:txBody>
      </p:sp>
    </p:spTree>
    <p:extLst>
      <p:ext uri="{BB962C8B-B14F-4D97-AF65-F5344CB8AC3E}">
        <p14:creationId xmlns:p14="http://schemas.microsoft.com/office/powerpoint/2010/main" val="124249028"/>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Documentation</a:t>
            </a:r>
            <a:endParaRPr lang="en-US" dirty="0"/>
          </a:p>
        </p:txBody>
      </p:sp>
      <p:sp>
        <p:nvSpPr>
          <p:cNvPr id="6" name="Text Placeholder 5"/>
          <p:cNvSpPr>
            <a:spLocks noGrp="1"/>
          </p:cNvSpPr>
          <p:nvPr>
            <p:ph type="body" sz="quarter" idx="10"/>
          </p:nvPr>
        </p:nvSpPr>
        <p:spPr/>
        <p:txBody>
          <a:bodyPr/>
          <a:lstStyle/>
          <a:p>
            <a:r>
              <a:rPr lang="en-US" dirty="0" smtClean="0"/>
              <a:t>OneNote Dev Center</a:t>
            </a:r>
            <a:endParaRPr lang="en-US" dirty="0"/>
          </a:p>
          <a:p>
            <a:pPr lvl="1"/>
            <a:r>
              <a:rPr lang="en-US" dirty="0">
                <a:hlinkClick r:id="rId2"/>
              </a:rPr>
              <a:t>http://</a:t>
            </a:r>
            <a:r>
              <a:rPr lang="en-US" dirty="0" smtClean="0">
                <a:hlinkClick r:id="rId2"/>
              </a:rPr>
              <a:t>dev.onenote.com</a:t>
            </a:r>
            <a:r>
              <a:rPr lang="en-US" dirty="0" smtClean="0"/>
              <a:t> </a:t>
            </a:r>
          </a:p>
          <a:p>
            <a:endParaRPr lang="en-US" dirty="0" smtClean="0"/>
          </a:p>
          <a:p>
            <a:r>
              <a:rPr lang="en-US" dirty="0" smtClean="0"/>
              <a:t>API Reference</a:t>
            </a:r>
          </a:p>
          <a:p>
            <a:pPr lvl="1"/>
            <a:r>
              <a:rPr lang="en-US" dirty="0">
                <a:hlinkClick r:id="rId3"/>
              </a:rPr>
              <a:t>http://</a:t>
            </a:r>
            <a:r>
              <a:rPr lang="en-US" dirty="0" smtClean="0">
                <a:hlinkClick r:id="rId3"/>
              </a:rPr>
              <a:t>dev.onenote.com/docs</a:t>
            </a:r>
            <a:r>
              <a:rPr lang="en-US" dirty="0" smtClean="0"/>
              <a:t> </a:t>
            </a:r>
            <a:endParaRPr lang="en-US" dirty="0"/>
          </a:p>
          <a:p>
            <a:endParaRPr lang="en-US" dirty="0" smtClean="0"/>
          </a:p>
          <a:p>
            <a:r>
              <a:rPr lang="en-US" dirty="0" smtClean="0"/>
              <a:t>JavaScript API for Office</a:t>
            </a:r>
          </a:p>
          <a:p>
            <a:pPr lvl="1"/>
            <a:r>
              <a:rPr lang="en-US" dirty="0">
                <a:hlinkClick r:id="rId4"/>
              </a:rPr>
              <a:t>https://</a:t>
            </a:r>
            <a:r>
              <a:rPr lang="en-US" dirty="0" smtClean="0">
                <a:hlinkClick r:id="rId4"/>
              </a:rPr>
              <a:t>msdn.microsoft.com/en-us/library/fp142185.aspx</a:t>
            </a:r>
            <a:r>
              <a:rPr lang="en-US" dirty="0" smtClean="0"/>
              <a:t> </a:t>
            </a:r>
          </a:p>
        </p:txBody>
      </p:sp>
    </p:spTree>
    <p:extLst>
      <p:ext uri="{BB962C8B-B14F-4D97-AF65-F5344CB8AC3E}">
        <p14:creationId xmlns:p14="http://schemas.microsoft.com/office/powerpoint/2010/main" val="24326813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Related Code Samples</a:t>
            </a:r>
            <a:endParaRPr lang="en-US" dirty="0"/>
          </a:p>
        </p:txBody>
      </p:sp>
      <p:sp>
        <p:nvSpPr>
          <p:cNvPr id="6" name="Text Placeholder 5"/>
          <p:cNvSpPr>
            <a:spLocks noGrp="1"/>
          </p:cNvSpPr>
          <p:nvPr>
            <p:ph type="body" sz="quarter" idx="10"/>
          </p:nvPr>
        </p:nvSpPr>
        <p:spPr/>
        <p:txBody>
          <a:bodyPr/>
          <a:lstStyle/>
          <a:p>
            <a:r>
              <a:rPr lang="en-US" dirty="0" smtClean="0"/>
              <a:t>OneNote Dev on </a:t>
            </a:r>
            <a:r>
              <a:rPr lang="en-US" dirty="0" err="1" smtClean="0"/>
              <a:t>GitHub</a:t>
            </a:r>
            <a:endParaRPr lang="en-US" dirty="0" smtClean="0"/>
          </a:p>
          <a:p>
            <a:pPr lvl="1"/>
            <a:r>
              <a:rPr lang="en-US" dirty="0">
                <a:hlinkClick r:id="rId2"/>
              </a:rPr>
              <a:t>https://</a:t>
            </a:r>
            <a:r>
              <a:rPr lang="en-US" dirty="0" smtClean="0">
                <a:hlinkClick r:id="rId2"/>
              </a:rPr>
              <a:t>github.com/OneNoteDev</a:t>
            </a:r>
            <a:endParaRPr lang="en-US" dirty="0" smtClean="0"/>
          </a:p>
          <a:p>
            <a:pPr lvl="1"/>
            <a:endParaRPr lang="en-US" dirty="0"/>
          </a:p>
          <a:p>
            <a:endParaRPr lang="en-US" dirty="0" smtClean="0"/>
          </a:p>
        </p:txBody>
      </p:sp>
    </p:spTree>
    <p:extLst>
      <p:ext uri="{BB962C8B-B14F-4D97-AF65-F5344CB8AC3E}">
        <p14:creationId xmlns:p14="http://schemas.microsoft.com/office/powerpoint/2010/main" val="1012502954"/>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smtClean="0"/>
              <a:t>One</a:t>
            </a:r>
            <a:r>
              <a:rPr lang="en-US" baseline="0" dirty="0" smtClean="0"/>
              <a:t>Note API Scenarios</a:t>
            </a:r>
            <a:endParaRPr lang="en-US" dirty="0" smtClean="0"/>
          </a:p>
          <a:p>
            <a:r>
              <a:rPr lang="en-US" dirty="0" smtClean="0"/>
              <a:t>Get</a:t>
            </a:r>
            <a:r>
              <a:rPr lang="en-US" baseline="0" dirty="0" smtClean="0"/>
              <a:t> Started with the OneNote service</a:t>
            </a:r>
            <a:endParaRPr lang="en-US" dirty="0" smtClean="0"/>
          </a:p>
          <a:p>
            <a:r>
              <a:rPr lang="en-US" dirty="0" smtClean="0"/>
              <a:t>Deep Dive into the </a:t>
            </a:r>
            <a:r>
              <a:rPr lang="en-US" baseline="0" dirty="0" smtClean="0"/>
              <a:t>OneNote service </a:t>
            </a:r>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smtClean="0"/>
              <a:t>Summary</a:t>
            </a:r>
            <a:r>
              <a:rPr lang="en-US" dirty="0" smtClean="0"/>
              <a:t/>
            </a:r>
            <a:br>
              <a:rPr lang="en-US" dirty="0" smtClean="0"/>
            </a:br>
            <a:endParaRPr lang="en-US" dirty="0"/>
          </a:p>
        </p:txBody>
      </p:sp>
    </p:spTree>
    <p:extLst>
      <p:ext uri="{BB962C8B-B14F-4D97-AF65-F5344CB8AC3E}">
        <p14:creationId xmlns:p14="http://schemas.microsoft.com/office/powerpoint/2010/main" val="292812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13409988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Deep </a:t>
            </a:r>
            <a:r>
              <a:rPr lang="en-US" dirty="0"/>
              <a:t>Dive into Office 365 APIs for </a:t>
            </a:r>
            <a:r>
              <a:rPr lang="en-US" dirty="0" smtClean="0"/>
              <a:t>OneNote services</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029491381"/>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6170955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453786"/>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6" y="1814048"/>
            <a:ext cx="7346043" cy="2881519"/>
          </a:xfrm>
        </p:spPr>
        <p:txBody>
          <a:bodyPr/>
          <a:lstStyle/>
          <a:p>
            <a:r>
              <a:rPr lang="en-US" dirty="0" smtClean="0"/>
              <a:t>Introduction</a:t>
            </a:r>
          </a:p>
          <a:p>
            <a:r>
              <a:rPr lang="en-US" dirty="0" smtClean="0"/>
              <a:t>One</a:t>
            </a:r>
            <a:r>
              <a:rPr lang="en-US" baseline="0" dirty="0" smtClean="0"/>
              <a:t>Note API Scenarios</a:t>
            </a:r>
            <a:endParaRPr lang="en-US" dirty="0" smtClean="0"/>
          </a:p>
          <a:p>
            <a:r>
              <a:rPr lang="en-US" dirty="0" smtClean="0"/>
              <a:t>Get</a:t>
            </a:r>
            <a:r>
              <a:rPr lang="en-US" baseline="0" dirty="0" smtClean="0"/>
              <a:t> Started with the OneNote service</a:t>
            </a:r>
            <a:endParaRPr lang="en-US" dirty="0" smtClean="0"/>
          </a:p>
          <a:p>
            <a:r>
              <a:rPr lang="en-US" dirty="0" smtClean="0"/>
              <a:t>Deep Dive into the </a:t>
            </a:r>
            <a:r>
              <a:rPr lang="en-US" baseline="0" dirty="0" smtClean="0"/>
              <a:t>OneNote service </a:t>
            </a:r>
            <a:endParaRPr lang="en-US" dirty="0" smtClean="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4011232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40154845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4" name="Text Placeholder 3"/>
          <p:cNvSpPr>
            <a:spLocks noGrp="1"/>
          </p:cNvSpPr>
          <p:nvPr>
            <p:ph type="body" sz="quarter" idx="12"/>
          </p:nvPr>
        </p:nvSpPr>
        <p:spPr/>
        <p:txBody>
          <a:bodyPr/>
          <a:lstStyle/>
          <a:p>
            <a:endParaRPr lang="en-US"/>
          </a:p>
        </p:txBody>
      </p:sp>
    </p:spTree>
    <p:extLst>
      <p:ext uri="{BB962C8B-B14F-4D97-AF65-F5344CB8AC3E}">
        <p14:creationId xmlns:p14="http://schemas.microsoft.com/office/powerpoint/2010/main" val="10653655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Fast, simple, available anywhere</a:t>
            </a:r>
          </a:p>
          <a:p>
            <a:pPr lvl="1"/>
            <a:r>
              <a:rPr lang="en-US" dirty="0" err="1" smtClean="0"/>
              <a:t>RESTful</a:t>
            </a:r>
            <a:r>
              <a:rPr lang="en-US" dirty="0"/>
              <a:t>. Built on OData, JSON and </a:t>
            </a:r>
            <a:r>
              <a:rPr lang="en-US" dirty="0" smtClean="0"/>
              <a:t>HTML</a:t>
            </a:r>
            <a:endParaRPr lang="en-US" dirty="0"/>
          </a:p>
          <a:p>
            <a:pPr lvl="1"/>
            <a:r>
              <a:rPr lang="en-US" dirty="0" smtClean="0"/>
              <a:t>CRUD API for Notes </a:t>
            </a:r>
          </a:p>
          <a:p>
            <a:r>
              <a:rPr lang="en-US" dirty="0" smtClean="0"/>
              <a:t>Find anything quickly</a:t>
            </a:r>
          </a:p>
          <a:p>
            <a:pPr marL="0" lvl="1"/>
            <a:r>
              <a:rPr lang="en-US" dirty="0"/>
              <a:t>Entity </a:t>
            </a:r>
            <a:r>
              <a:rPr lang="en-US" dirty="0" smtClean="0"/>
              <a:t>recognition, image processing, schematized content, and tags</a:t>
            </a:r>
          </a:p>
          <a:p>
            <a:r>
              <a:rPr lang="en-US" dirty="0" smtClean="0"/>
              <a:t>Your digital memory store in the cloud</a:t>
            </a:r>
            <a:endParaRPr lang="en-US" dirty="0"/>
          </a:p>
          <a:p>
            <a:pPr lvl="1"/>
            <a:r>
              <a:rPr lang="en-US" dirty="0" smtClean="0"/>
              <a:t>One place </a:t>
            </a:r>
            <a:r>
              <a:rPr lang="en-US" dirty="0"/>
              <a:t>for all your memories. Never forget anything again.</a:t>
            </a:r>
          </a:p>
          <a:p>
            <a:pPr lvl="1"/>
            <a:r>
              <a:rPr lang="en-US" dirty="0"/>
              <a:t>Evoke your ideas whenever you need </a:t>
            </a:r>
            <a:r>
              <a:rPr lang="en-US" dirty="0" smtClean="0"/>
              <a:t>them with natural language search</a:t>
            </a:r>
          </a:p>
          <a:p>
            <a:pPr lvl="1"/>
            <a:r>
              <a:rPr lang="en-US" dirty="0" smtClean="0"/>
              <a:t>Enable more personalized devices, apps, and smarter digital assistants</a:t>
            </a:r>
          </a:p>
        </p:txBody>
      </p:sp>
      <p:sp>
        <p:nvSpPr>
          <p:cNvPr id="17" name="Title 16"/>
          <p:cNvSpPr>
            <a:spLocks noGrp="1"/>
          </p:cNvSpPr>
          <p:nvPr>
            <p:ph type="title"/>
          </p:nvPr>
        </p:nvSpPr>
        <p:spPr/>
        <p:txBody>
          <a:bodyPr/>
          <a:lstStyle/>
          <a:p>
            <a:r>
              <a:rPr lang="en-US" dirty="0" smtClean="0"/>
              <a:t>OneNote API Vision</a:t>
            </a:r>
            <a:endParaRPr lang="en-US" dirty="0"/>
          </a:p>
        </p:txBody>
      </p:sp>
    </p:spTree>
    <p:extLst>
      <p:ext uri="{BB962C8B-B14F-4D97-AF65-F5344CB8AC3E}">
        <p14:creationId xmlns:p14="http://schemas.microsoft.com/office/powerpoint/2010/main" val="1588507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57387" y="228600"/>
            <a:ext cx="9710738" cy="747897"/>
          </a:xfrm>
        </p:spPr>
        <p:txBody>
          <a:bodyPr/>
          <a:lstStyle/>
          <a:p>
            <a:r>
              <a:rPr lang="en-US" dirty="0" smtClean="0"/>
              <a:t>Pre-installed on every new Windows Device</a:t>
            </a:r>
            <a:endParaRPr lang="en-US" dirty="0"/>
          </a:p>
        </p:txBody>
      </p:sp>
      <p:sp>
        <p:nvSpPr>
          <p:cNvPr id="2" name="Text Placeholder 1"/>
          <p:cNvSpPr>
            <a:spLocks noGrp="1"/>
          </p:cNvSpPr>
          <p:nvPr>
            <p:ph type="body" sz="quarter" idx="11"/>
          </p:nvPr>
        </p:nvSpPr>
        <p:spPr>
          <a:xfrm>
            <a:off x="1957387" y="2148494"/>
            <a:ext cx="4582701" cy="2462213"/>
          </a:xfrm>
        </p:spPr>
        <p:txBody>
          <a:bodyPr/>
          <a:lstStyle/>
          <a:p>
            <a:r>
              <a:rPr lang="en-US" dirty="0" smtClean="0"/>
              <a:t>Free on all platforms</a:t>
            </a:r>
          </a:p>
          <a:p>
            <a:pPr lvl="1"/>
            <a:r>
              <a:rPr lang="en-US" dirty="0" smtClean="0"/>
              <a:t>Windows 8.1</a:t>
            </a:r>
          </a:p>
          <a:p>
            <a:pPr lvl="1"/>
            <a:r>
              <a:rPr lang="en-US" dirty="0"/>
              <a:t>Windows Phone</a:t>
            </a:r>
          </a:p>
          <a:p>
            <a:pPr lvl="1"/>
            <a:r>
              <a:rPr lang="en-US" dirty="0"/>
              <a:t>Mac</a:t>
            </a:r>
          </a:p>
          <a:p>
            <a:pPr lvl="1"/>
            <a:r>
              <a:rPr lang="en-US" dirty="0"/>
              <a:t>iOS</a:t>
            </a:r>
          </a:p>
          <a:p>
            <a:pPr lvl="1"/>
            <a:r>
              <a:rPr lang="en-US" dirty="0"/>
              <a:t>Android</a:t>
            </a:r>
          </a:p>
          <a:p>
            <a:pPr lvl="1"/>
            <a:r>
              <a:rPr lang="en-US" dirty="0"/>
              <a:t>And on the web with OneNote </a:t>
            </a:r>
            <a:r>
              <a:rPr lang="en-US" dirty="0" smtClean="0"/>
              <a:t>Online</a:t>
            </a:r>
            <a:endParaRPr lang="en-US" dirty="0"/>
          </a:p>
        </p:txBody>
      </p:sp>
      <p:sp>
        <p:nvSpPr>
          <p:cNvPr id="5" name="Text Placeholder 4"/>
          <p:cNvSpPr>
            <a:spLocks noGrp="1"/>
          </p:cNvSpPr>
          <p:nvPr>
            <p:ph type="body" sz="quarter" idx="12"/>
          </p:nvPr>
        </p:nvSpPr>
        <p:spPr>
          <a:xfrm>
            <a:off x="6996112" y="2148493"/>
            <a:ext cx="4672013" cy="2462213"/>
          </a:xfrm>
        </p:spPr>
        <p:txBody>
          <a:bodyPr/>
          <a:lstStyle/>
          <a:p>
            <a:pPr lvl="0"/>
            <a:r>
              <a:rPr lang="en-US" dirty="0"/>
              <a:t>New 1st party capture experiences</a:t>
            </a:r>
          </a:p>
          <a:p>
            <a:pPr lvl="1"/>
            <a:r>
              <a:rPr lang="en-US" dirty="0"/>
              <a:t>Office Lens for WP: Your pocket scanner. Fixes, enhances, and makes pictures readable</a:t>
            </a:r>
          </a:p>
          <a:p>
            <a:pPr lvl="1"/>
            <a:r>
              <a:rPr lang="en-US" dirty="0"/>
              <a:t>OneNote Clipper: Clip the web using your favorite browser</a:t>
            </a:r>
          </a:p>
          <a:p>
            <a:pPr lvl="1"/>
            <a:r>
              <a:rPr lang="en-US" dirty="0"/>
              <a:t>me@onenote.com: Email and save to OneNote</a:t>
            </a:r>
          </a:p>
        </p:txBody>
      </p:sp>
      <p:sp>
        <p:nvSpPr>
          <p:cNvPr id="4" name="Slide Number Placeholder 3"/>
          <p:cNvSpPr>
            <a:spLocks noGrp="1"/>
          </p:cNvSpPr>
          <p:nvPr>
            <p:ph type="sldNum" sz="quarter" idx="13"/>
          </p:nvPr>
        </p:nvSpPr>
        <p:spPr/>
        <p:txBody>
          <a:bodyPr/>
          <a:lstStyle/>
          <a:p>
            <a:fld id="{727B4C2D-45E2-4621-8491-2995EB46A674}" type="slidenum">
              <a:rPr lang="en-US" smtClean="0"/>
              <a:pPr/>
              <a:t>9</a:t>
            </a:fld>
            <a:endParaRPr lang="en-US" dirty="0"/>
          </a:p>
        </p:txBody>
      </p:sp>
      <p:sp>
        <p:nvSpPr>
          <p:cNvPr id="6" name="TextBox 5"/>
          <p:cNvSpPr txBox="1"/>
          <p:nvPr/>
        </p:nvSpPr>
        <p:spPr>
          <a:xfrm>
            <a:off x="1957387" y="5074816"/>
            <a:ext cx="7447552" cy="1415772"/>
          </a:xfrm>
          <a:prstGeom prst="rect">
            <a:avLst/>
          </a:prstGeom>
          <a:noFill/>
        </p:spPr>
        <p:txBody>
          <a:bodyPr wrap="none" lIns="0" tIns="0" rIns="0" bIns="0" rtlCol="0">
            <a:spAutoFit/>
          </a:bodyPr>
          <a:lstStyle/>
          <a:p>
            <a:pPr lvl="0">
              <a:lnSpc>
                <a:spcPct val="90000"/>
              </a:lnSpc>
              <a:spcBef>
                <a:spcPts val="2400"/>
              </a:spcBef>
              <a:buSzPct val="80000"/>
            </a:pPr>
            <a:r>
              <a:rPr lang="en-US" sz="4000" spc="-70" dirty="0" smtClean="0">
                <a:gradFill>
                  <a:gsLst>
                    <a:gs pos="100000">
                      <a:srgbClr val="DC3C00"/>
                    </a:gs>
                    <a:gs pos="0">
                      <a:srgbClr val="DC3C00"/>
                    </a:gs>
                  </a:gsLst>
                  <a:lin ang="5400000" scaled="0"/>
                </a:gradFill>
                <a:latin typeface="Segoe UI Light"/>
              </a:rPr>
              <a:t>100+ million users</a:t>
            </a:r>
          </a:p>
          <a:p>
            <a:pPr lvl="0">
              <a:lnSpc>
                <a:spcPct val="90000"/>
              </a:lnSpc>
              <a:spcBef>
                <a:spcPts val="2400"/>
              </a:spcBef>
              <a:buSzPct val="80000"/>
            </a:pPr>
            <a:r>
              <a:rPr lang="en-US" sz="4000" spc="-70" dirty="0" smtClean="0">
                <a:gradFill>
                  <a:gsLst>
                    <a:gs pos="100000">
                      <a:srgbClr val="DC3C00"/>
                    </a:gs>
                    <a:gs pos="0">
                      <a:srgbClr val="DC3C00"/>
                    </a:gs>
                  </a:gsLst>
                  <a:lin ang="5400000" scaled="0"/>
                </a:gradFill>
                <a:latin typeface="Segoe UI Light"/>
              </a:rPr>
              <a:t>15 GB of free storage with OneDrive</a:t>
            </a:r>
            <a:endParaRPr lang="en-US" sz="4000" spc="-70" dirty="0">
              <a:gradFill>
                <a:gsLst>
                  <a:gs pos="100000">
                    <a:srgbClr val="DC3C00"/>
                  </a:gs>
                  <a:gs pos="0">
                    <a:srgbClr val="DC3C00"/>
                  </a:gs>
                </a:gsLst>
                <a:lin ang="5400000" scaled="0"/>
              </a:gradFill>
              <a:latin typeface="Segoe UI Light"/>
            </a:endParaRPr>
          </a:p>
        </p:txBody>
      </p:sp>
      <p:grpSp>
        <p:nvGrpSpPr>
          <p:cNvPr id="10" name="Group 9"/>
          <p:cNvGrpSpPr/>
          <p:nvPr/>
        </p:nvGrpSpPr>
        <p:grpSpPr>
          <a:xfrm>
            <a:off x="1" y="1380"/>
            <a:ext cx="1613504" cy="6855242"/>
            <a:chOff x="1" y="1380"/>
            <a:chExt cx="1613504" cy="6855242"/>
          </a:xfrm>
        </p:grpSpPr>
        <p:sp>
          <p:nvSpPr>
            <p:cNvPr id="8" name="Rectangle 7"/>
            <p:cNvSpPr/>
            <p:nvPr/>
          </p:nvSpPr>
          <p:spPr bwMode="auto">
            <a:xfrm>
              <a:off x="1" y="1380"/>
              <a:ext cx="1613504" cy="6855242"/>
            </a:xfrm>
            <a:prstGeom prst="rect">
              <a:avLst/>
            </a:prstGeom>
            <a:solidFill>
              <a:srgbClr val="80397B"/>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8" rIns="0" bIns="45708" numCol="1" rtlCol="0" anchor="ctr" anchorCtr="0" compatLnSpc="1">
              <a:prstTxWarp prst="textNoShape">
                <a:avLst/>
              </a:prstTxWarp>
            </a:bodyPr>
            <a:lstStyle/>
            <a:p>
              <a:pPr algn="ctr" defTabSz="913916" fontAlgn="base">
                <a:spcBef>
                  <a:spcPct val="0"/>
                </a:spcBef>
                <a:spcAft>
                  <a:spcPct val="0"/>
                </a:spcAft>
              </a:pPr>
              <a:endParaRPr lang="en-US" sz="1960" dirty="0">
                <a:gradFill>
                  <a:gsLst>
                    <a:gs pos="0">
                      <a:srgbClr val="FFFFFF"/>
                    </a:gs>
                    <a:gs pos="100000">
                      <a:srgbClr val="FFFFFF"/>
                    </a:gs>
                  </a:gsLst>
                  <a:lin ang="5400000" scaled="0"/>
                </a:gradFill>
              </a:endParaRP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r="61852"/>
            <a:stretch/>
          </p:blipFill>
          <p:spPr>
            <a:xfrm>
              <a:off x="1" y="1380"/>
              <a:ext cx="1528762" cy="1593030"/>
            </a:xfrm>
            <a:prstGeom prst="rect">
              <a:avLst/>
            </a:prstGeom>
          </p:spPr>
        </p:pic>
      </p:grpSp>
    </p:spTree>
    <p:extLst>
      <p:ext uri="{BB962C8B-B14F-4D97-AF65-F5344CB8AC3E}">
        <p14:creationId xmlns:p14="http://schemas.microsoft.com/office/powerpoint/2010/main" val="2719743490"/>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5.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AB9A4D22D365F449D9B21614A8CBE1E" ma:contentTypeVersion="0" ma:contentTypeDescription="Create a new document." ma:contentTypeScope="" ma:versionID="2ea515d6c6ff29a7da922d296f3e90ca">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22505DA-CEC5-4124-AD38-6F78FC1456E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3.xml><?xml version="1.0" encoding="utf-8"?>
<ds:datastoreItem xmlns:ds="http://schemas.openxmlformats.org/officeDocument/2006/customXml" ds:itemID="{DA593625-DB14-4FB0-B5A9-3269FA9C120B}">
  <ds:schemaRef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3989</Words>
  <Application>Microsoft Office PowerPoint</Application>
  <PresentationFormat>Custom</PresentationFormat>
  <Paragraphs>421</Paragraphs>
  <Slides>41</Slides>
  <Notes>24</Notes>
  <HiddenSlides>2</HiddenSlides>
  <MMClips>0</MMClips>
  <ScaleCrop>false</ScaleCrop>
  <HeadingPairs>
    <vt:vector size="6" baseType="variant">
      <vt:variant>
        <vt:lpstr>Fonts Used</vt:lpstr>
      </vt:variant>
      <vt:variant>
        <vt:i4>9</vt:i4>
      </vt:variant>
      <vt:variant>
        <vt:lpstr>Theme</vt:lpstr>
      </vt:variant>
      <vt:variant>
        <vt:i4>6</vt:i4>
      </vt:variant>
      <vt:variant>
        <vt:lpstr>Slide Titles</vt:lpstr>
      </vt:variant>
      <vt:variant>
        <vt:i4>41</vt:i4>
      </vt:variant>
    </vt:vector>
  </HeadingPairs>
  <TitlesOfParts>
    <vt:vector size="56" baseType="lpstr">
      <vt:lpstr>Arial</vt:lpstr>
      <vt:lpstr>Calibri</vt:lpstr>
      <vt:lpstr>Consolas</vt:lpstr>
      <vt:lpstr>Courier New</vt:lpstr>
      <vt:lpstr>Segoe Light</vt:lpstr>
      <vt:lpstr>Segoe Semibold</vt:lpstr>
      <vt:lpstr>Segoe UI</vt:lpstr>
      <vt:lpstr>Segoe UI Light</vt:lpstr>
      <vt:lpstr>Wingdings</vt:lpstr>
      <vt:lpstr>5-30055_Office Template 2012 - 16x9 - White Background</vt:lpstr>
      <vt:lpstr>5-30055_Office Template 2012 - 16x9 - Colored Accent Slides</vt:lpstr>
      <vt:lpstr>2_TEE14 Speaker PPT Template</vt:lpstr>
      <vt:lpstr>5-30610_Microsoft_Ignite_Keynote_Template_CUSTOM_LIGHT</vt:lpstr>
      <vt:lpstr>1_5-30610_Microsoft_Ignite_Keynote_Template_CUSTOM_LIGHT</vt:lpstr>
      <vt:lpstr>1_5-30055_Office Template 2012 - 16x9 - White Background</vt:lpstr>
      <vt:lpstr>Office 365 Development</vt:lpstr>
      <vt:lpstr>Recap</vt:lpstr>
      <vt:lpstr>Course Agenda</vt:lpstr>
      <vt:lpstr>Deep Dive into Office 365 APIs for OneNote services</vt:lpstr>
      <vt:lpstr>Agenda </vt:lpstr>
      <vt:lpstr>Developer vision</vt:lpstr>
      <vt:lpstr>Introduction</vt:lpstr>
      <vt:lpstr>OneNote API Vision</vt:lpstr>
      <vt:lpstr>Pre-installed on every new Windows Device</vt:lpstr>
      <vt:lpstr>OneNote API Scenarios</vt:lpstr>
      <vt:lpstr>OneNote API Scenarios</vt:lpstr>
      <vt:lpstr>OneNote API Scenarios</vt:lpstr>
      <vt:lpstr>OneNote API Scenarios</vt:lpstr>
      <vt:lpstr>Which Scenario?</vt:lpstr>
      <vt:lpstr>Getting Started with the OneNote Service</vt:lpstr>
      <vt:lpstr>One-Click capture</vt:lpstr>
      <vt:lpstr>demo</vt:lpstr>
      <vt:lpstr>Getting Started with custom application</vt:lpstr>
      <vt:lpstr>Register with Microsoft Live Service</vt:lpstr>
      <vt:lpstr>OneDrive Consumer - Register Application</vt:lpstr>
      <vt:lpstr>Authenticate the User</vt:lpstr>
      <vt:lpstr>Capture Content</vt:lpstr>
      <vt:lpstr>Add to OneNote</vt:lpstr>
      <vt:lpstr>OneNote REST Interface</vt:lpstr>
      <vt:lpstr>Using OneNote API with Office 365</vt:lpstr>
      <vt:lpstr>demo</vt:lpstr>
      <vt:lpstr>Content Capture in Depth</vt:lpstr>
      <vt:lpstr>Capture Text</vt:lpstr>
      <vt:lpstr>Capture Image</vt:lpstr>
      <vt:lpstr>Capture Web Page Snapshot</vt:lpstr>
      <vt:lpstr>Capture Web Page Snapshot</vt:lpstr>
      <vt:lpstr>Capture Embedded File</vt:lpstr>
      <vt:lpstr>Capture PDF</vt:lpstr>
      <vt:lpstr>demo</vt:lpstr>
      <vt:lpstr>Key Links</vt:lpstr>
      <vt:lpstr>Related Documentation</vt:lpstr>
      <vt:lpstr>Related Code Samples</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2014-09-17T03:48:06Z</dcterms:created>
  <dcterms:modified xsi:type="dcterms:W3CDTF">2015-12-07T15:43:26Z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0x010100BAB9A4D22D365F449D9B21614A8CBE1E</vt:lpwstr>
  </property>
</Properties>
</file>

<file path=docProps/thumbnail.jpeg>
</file>